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4" r:id="rId2"/>
    <p:sldId id="256" r:id="rId3"/>
    <p:sldId id="261" r:id="rId4"/>
    <p:sldId id="28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295" r:id="rId20"/>
    <p:sldId id="294" r:id="rId21"/>
    <p:sldId id="293" r:id="rId22"/>
    <p:sldId id="292" r:id="rId23"/>
    <p:sldId id="291" r:id="rId24"/>
    <p:sldId id="290" r:id="rId25"/>
    <p:sldId id="312" r:id="rId26"/>
    <p:sldId id="31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7" d="100"/>
          <a:sy n="67" d="100"/>
        </p:scale>
        <p:origin x="96" y="180"/>
      </p:cViewPr>
      <p:guideLst>
        <p:guide orient="horz" pos="2160"/>
        <p:guide pos="40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78330EB-C504-4927-AF73-F7EC6E5AC1DF}" type="datetimeFigureOut">
              <a:rPr lang="de-DE" smtClean="0"/>
              <a:pPr/>
              <a:t>21.09.2021</a:t>
            </a:fld>
            <a:endParaRPr lang="de-D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A546D64-0563-43B0-8FA2-90295B77B5E1}" type="slidenum">
              <a:rPr lang="de-DE" smtClean="0"/>
              <a:pPr/>
              <a:t>‹Nr.›</a:t>
            </a:fld>
            <a:endParaRPr lang="de-DE"/>
          </a:p>
        </p:txBody>
      </p:sp>
    </p:spTree>
    <p:extLst>
      <p:ext uri="{BB962C8B-B14F-4D97-AF65-F5344CB8AC3E}">
        <p14:creationId xmlns:p14="http://schemas.microsoft.com/office/powerpoint/2010/main" val="38307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92218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2778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390693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de-DE"/>
              <a:t>Mastertitelformat bearbeiten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214100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275267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66544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404738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A546D64-0563-43B0-8FA2-90295B77B5E1}" type="slidenum">
              <a:rPr lang="de-DE" smtClean="0"/>
              <a:pPr/>
              <a:t>‹Nr.›</a:t>
            </a:fld>
            <a:endParaRPr lang="de-DE"/>
          </a:p>
        </p:txBody>
      </p:sp>
    </p:spTree>
    <p:extLst>
      <p:ext uri="{BB962C8B-B14F-4D97-AF65-F5344CB8AC3E}">
        <p14:creationId xmlns:p14="http://schemas.microsoft.com/office/powerpoint/2010/main" val="321688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de-DE"/>
              <a:t>Mastertextformat bearbeiten</a:t>
            </a:r>
          </a:p>
        </p:txBody>
      </p:sp>
      <p:sp>
        <p:nvSpPr>
          <p:cNvPr id="5" name="Date Placeholder 4"/>
          <p:cNvSpPr>
            <a:spLocks noGrp="1"/>
          </p:cNvSpPr>
          <p:nvPr>
            <p:ph type="dt" sz="half" idx="10"/>
          </p:nvPr>
        </p:nvSpPr>
        <p:spPr/>
        <p:txBody>
          <a:bodyPr/>
          <a:lstStyle/>
          <a:p>
            <a:fld id="{278330EB-C504-4927-AF73-F7EC6E5AC1DF}" type="datetimeFigureOut">
              <a:rPr lang="de-DE" smtClean="0"/>
              <a:pPr/>
              <a:t>21.09.2021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A546D64-0563-43B0-8FA2-90295B77B5E1}" type="slidenum">
              <a:rPr lang="de-DE" smtClean="0"/>
              <a:pPr/>
              <a:t>‹Nr.›</a:t>
            </a:fld>
            <a:endParaRPr lang="de-DE"/>
          </a:p>
        </p:txBody>
      </p:sp>
    </p:spTree>
    <p:extLst>
      <p:ext uri="{BB962C8B-B14F-4D97-AF65-F5344CB8AC3E}">
        <p14:creationId xmlns:p14="http://schemas.microsoft.com/office/powerpoint/2010/main" val="317106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78330EB-C504-4927-AF73-F7EC6E5AC1DF}" type="datetimeFigureOut">
              <a:rPr lang="de-DE" smtClean="0"/>
              <a:pPr/>
              <a:t>21.09.2021</a:t>
            </a:fld>
            <a:endParaRPr lang="de-D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A546D64-0563-43B0-8FA2-90295B77B5E1}" type="slidenum">
              <a:rPr lang="de-DE" smtClean="0"/>
              <a:pPr/>
              <a:t>‹Nr.›</a:t>
            </a:fld>
            <a:endParaRPr lang="de-DE"/>
          </a:p>
        </p:txBody>
      </p:sp>
    </p:spTree>
    <p:extLst>
      <p:ext uri="{BB962C8B-B14F-4D97-AF65-F5344CB8AC3E}">
        <p14:creationId xmlns:p14="http://schemas.microsoft.com/office/powerpoint/2010/main" val="22610790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78330EB-C504-4927-AF73-F7EC6E5AC1DF}" type="datetimeFigureOut">
              <a:rPr lang="de-DE" smtClean="0"/>
              <a:pPr/>
              <a:t>21.09.2021</a:t>
            </a:fld>
            <a:endParaRPr lang="de-D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de-D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A546D64-0563-43B0-8FA2-90295B77B5E1}" type="slidenum">
              <a:rPr lang="de-DE" smtClean="0"/>
              <a:pPr/>
              <a:t>‹Nr.›</a:t>
            </a:fld>
            <a:endParaRPr lang="de-DE"/>
          </a:p>
        </p:txBody>
      </p:sp>
    </p:spTree>
    <p:extLst>
      <p:ext uri="{BB962C8B-B14F-4D97-AF65-F5344CB8AC3E}">
        <p14:creationId xmlns:p14="http://schemas.microsoft.com/office/powerpoint/2010/main" val="781280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0EDA8-414C-42ED-9AC6-AF5725AB295E}"/>
              </a:ext>
            </a:extLst>
          </p:cNvPr>
          <p:cNvSpPr>
            <a:spLocks noGrp="1"/>
          </p:cNvSpPr>
          <p:nvPr>
            <p:ph type="title"/>
          </p:nvPr>
        </p:nvSpPr>
        <p:spPr/>
        <p:txBody>
          <a:bodyPr/>
          <a:lstStyle/>
          <a:p>
            <a:endParaRPr lang="de-DE"/>
          </a:p>
        </p:txBody>
      </p:sp>
      <p:pic>
        <p:nvPicPr>
          <p:cNvPr id="5" name="Inhaltsplatzhalter 4" descr="Ein Bild, das Gras, draußen, Himmel, Feld enthält.&#10;&#10;Automatisch generierte Beschreibung">
            <a:extLst>
              <a:ext uri="{FF2B5EF4-FFF2-40B4-BE49-F238E27FC236}">
                <a16:creationId xmlns:a16="http://schemas.microsoft.com/office/drawing/2014/main" id="{AAEBC6BB-9BD9-4550-BBD5-CBB35EA36D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0493"/>
            <a:ext cx="12191999" cy="8128000"/>
          </a:xfrm>
        </p:spPr>
      </p:pic>
    </p:spTree>
    <p:extLst>
      <p:ext uri="{BB962C8B-B14F-4D97-AF65-F5344CB8AC3E}">
        <p14:creationId xmlns:p14="http://schemas.microsoft.com/office/powerpoint/2010/main" val="366214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A238D9-4F7D-461E-8740-16736EEA3877}"/>
              </a:ext>
            </a:extLst>
          </p:cNvPr>
          <p:cNvSpPr/>
          <p:nvPr/>
        </p:nvSpPr>
        <p:spPr>
          <a:xfrm>
            <a:off x="0" y="0"/>
            <a:ext cx="12192000" cy="6904454"/>
          </a:xfrm>
          <a:prstGeom prst="rect">
            <a:avLst/>
          </a:prstGeom>
        </p:spPr>
        <p:txBody>
          <a:bodyPr wrap="square">
            <a:spAutoFit/>
          </a:bodyPr>
          <a:lstStyle/>
          <a:p>
            <a:pPr>
              <a:lnSpc>
                <a:spcPts val="5000"/>
              </a:lnSpc>
            </a:pPr>
            <a:r>
              <a:rPr lang="de-DE" sz="3600" b="1" dirty="0">
                <a:solidFill>
                  <a:srgbClr val="0070C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Waren Adam &amp; Eva dann frei?  - NEIN! </a:t>
            </a:r>
          </a:p>
          <a:p>
            <a:pPr marL="571500" indent="-571500">
              <a:lnSpc>
                <a:spcPts val="5000"/>
              </a:lnSpc>
              <a:buFont typeface="Wingdings" panose="05000000000000000000" pitchFamily="2" charset="2"/>
              <a:buChar char="à"/>
            </a:pPr>
            <a:r>
              <a:rPr lang="de-DE" sz="3600" b="1" dirty="0">
                <a:solidFill>
                  <a:srgbClr val="0070C0"/>
                </a:solidFill>
                <a:effectLst>
                  <a:outerShdw blurRad="38100" dist="38100" dir="2700000" algn="tl">
                    <a:srgbClr val="000000">
                      <a:alpha val="43137"/>
                    </a:srgbClr>
                  </a:outerShdw>
                </a:effectLst>
              </a:rPr>
              <a:t>Sie wurden Sklaven der Sünde, </a:t>
            </a:r>
          </a:p>
          <a:p>
            <a:pPr marL="571500" indent="-571500">
              <a:lnSpc>
                <a:spcPts val="5000"/>
              </a:lnSpc>
              <a:buFont typeface="Wingdings" panose="05000000000000000000" pitchFamily="2" charset="2"/>
              <a:buChar char="à"/>
            </a:pPr>
            <a:r>
              <a:rPr lang="de-DE" sz="3600" b="1" dirty="0">
                <a:solidFill>
                  <a:srgbClr val="0070C0"/>
                </a:solidFill>
                <a:effectLst>
                  <a:outerShdw blurRad="38100" dist="38100" dir="2700000" algn="tl">
                    <a:srgbClr val="000000">
                      <a:alpha val="43137"/>
                    </a:srgbClr>
                  </a:outerShdw>
                </a:effectLst>
              </a:rPr>
              <a:t>sie gerieten in Abhängigkeit von der Sünde! </a:t>
            </a:r>
          </a:p>
          <a:p>
            <a:pPr marL="571500" indent="-571500">
              <a:lnSpc>
                <a:spcPts val="5000"/>
              </a:lnSpc>
              <a:buFont typeface="Wingdings" panose="05000000000000000000" pitchFamily="2" charset="2"/>
              <a:buChar char="à"/>
            </a:pPr>
            <a:r>
              <a:rPr lang="de-DE" sz="3600" b="1" dirty="0">
                <a:solidFill>
                  <a:srgbClr val="0070C0"/>
                </a:solidFill>
                <a:effectLst>
                  <a:outerShdw blurRad="38100" dist="38100" dir="2700000" algn="tl">
                    <a:srgbClr val="000000">
                      <a:alpha val="43137"/>
                    </a:srgbClr>
                  </a:outerShdw>
                </a:effectLst>
              </a:rPr>
              <a:t>Es gab für sie keine Freiheit.</a:t>
            </a:r>
          </a:p>
          <a:p>
            <a:pPr marL="571500" indent="-571500">
              <a:buFont typeface="Wingdings" panose="05000000000000000000" pitchFamily="2" charset="2"/>
              <a:buChar char="à"/>
            </a:pPr>
            <a:endParaRPr lang="de-DE" sz="800" b="1" dirty="0">
              <a:solidFill>
                <a:srgbClr val="FF0000"/>
              </a:solidFill>
              <a:effectLst>
                <a:outerShdw blurRad="38100" dist="38100" dir="2700000" algn="tl">
                  <a:srgbClr val="000000">
                    <a:alpha val="43137"/>
                  </a:srgbClr>
                </a:outerShdw>
              </a:effectLst>
              <a:latin typeface="+mj-lt"/>
            </a:endParaRPr>
          </a:p>
          <a:p>
            <a:pPr marL="571500" indent="-571500">
              <a:buFont typeface="Wingdings" panose="05000000000000000000" pitchFamily="2" charset="2"/>
              <a:buChar char="à"/>
            </a:pPr>
            <a:r>
              <a:rPr lang="de-DE" sz="4800" b="1" dirty="0">
                <a:solidFill>
                  <a:srgbClr val="FF0000"/>
                </a:solidFill>
                <a:effectLst>
                  <a:outerShdw blurRad="38100" dist="38100" dir="2700000" algn="tl">
                    <a:srgbClr val="000000">
                      <a:alpha val="43137"/>
                    </a:srgbClr>
                  </a:outerShdw>
                </a:effectLst>
                <a:highlight>
                  <a:srgbClr val="FFFF00"/>
                </a:highlight>
                <a:latin typeface="+mj-lt"/>
              </a:rPr>
              <a:t>Es gibt für uns ebenso keine Freiheit!</a:t>
            </a:r>
          </a:p>
          <a:p>
            <a:endParaRPr lang="de-DE" sz="800" dirty="0"/>
          </a:p>
          <a:p>
            <a:pPr algn="just"/>
            <a:r>
              <a:rPr lang="de-DE" sz="3600" b="1" dirty="0">
                <a:effectLst>
                  <a:outerShdw blurRad="38100" dist="38100" dir="2700000" algn="tl">
                    <a:srgbClr val="000000">
                      <a:alpha val="43137"/>
                    </a:srgbClr>
                  </a:outerShdw>
                </a:effectLst>
              </a:rPr>
              <a:t>Wir sind nie frei! Wir sind höchstens ein Ergebnis, von den Dingen, welche wir uns ausgesucht haben, die uns letztlich beeinflussen/ beherrschen. Nur bilden wir uns ein, frei zu sein!!!</a:t>
            </a:r>
          </a:p>
          <a:p>
            <a:pPr algn="ctr"/>
            <a:endParaRPr lang="de-DE" sz="800" dirty="0">
              <a:solidFill>
                <a:srgbClr val="002060"/>
              </a:solidFill>
              <a:latin typeface="Arial Black" panose="020B0A04020102020204" pitchFamily="34" charset="0"/>
            </a:endParaRPr>
          </a:p>
          <a:p>
            <a:pPr algn="ctr"/>
            <a:r>
              <a:rPr lang="de-DE" sz="2400" dirty="0">
                <a:solidFill>
                  <a:srgbClr val="7030A0"/>
                </a:solidFill>
                <a:latin typeface="Arial Black" panose="020B0A04020102020204" pitchFamily="34" charset="0"/>
              </a:rPr>
              <a:t>Joh. 8, 31.32:</a:t>
            </a:r>
          </a:p>
          <a:p>
            <a:pPr algn="just"/>
            <a:r>
              <a:rPr lang="de-DE" sz="2400" dirty="0">
                <a:solidFill>
                  <a:srgbClr val="7030A0"/>
                </a:solidFill>
                <a:latin typeface="Arial Black" panose="020B0A04020102020204" pitchFamily="34" charset="0"/>
              </a:rPr>
              <a:t>Da sprach nun Jesus zu den Juden, die an ihn glaubten: Wenn ihr blei-</a:t>
            </a:r>
            <a:r>
              <a:rPr lang="de-DE" sz="2400" dirty="0" err="1">
                <a:solidFill>
                  <a:srgbClr val="7030A0"/>
                </a:solidFill>
                <a:latin typeface="Arial Black" panose="020B0A04020102020204" pitchFamily="34" charset="0"/>
              </a:rPr>
              <a:t>ben</a:t>
            </a:r>
            <a:r>
              <a:rPr lang="de-DE" sz="2400" dirty="0">
                <a:solidFill>
                  <a:srgbClr val="7030A0"/>
                </a:solidFill>
                <a:latin typeface="Arial Black" panose="020B0A04020102020204" pitchFamily="34" charset="0"/>
              </a:rPr>
              <a:t> werdet an meinem Wort, so seid ihr wahrhaftig meine Jünger und werdet die Wahrheit erkennen, und die Wahrheit wird euch frei machen.</a:t>
            </a:r>
            <a:endParaRPr lang="de-DE" sz="3600" b="1" dirty="0">
              <a:solidFill>
                <a:srgbClr val="7030A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190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1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1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ipe(left)">
                                      <p:cBhvr>
                                        <p:cTn id="42" dur="1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9D3CEC-FB1F-41BB-B422-E9BD843405BA}"/>
              </a:ext>
            </a:extLst>
          </p:cNvPr>
          <p:cNvSpPr/>
          <p:nvPr/>
        </p:nvSpPr>
        <p:spPr>
          <a:xfrm>
            <a:off x="36512" y="106488"/>
            <a:ext cx="12155487" cy="6968126"/>
          </a:xfrm>
          <a:prstGeom prst="rect">
            <a:avLst/>
          </a:prstGeom>
        </p:spPr>
        <p:txBody>
          <a:bodyPr wrap="square">
            <a:spAutoFit/>
          </a:bodyPr>
          <a:lstStyle/>
          <a:p>
            <a:pPr algn="ctr">
              <a:lnSpc>
                <a:spcPct val="107000"/>
              </a:lnSpc>
              <a:spcAft>
                <a:spcPts val="800"/>
              </a:spcAft>
            </a:pPr>
            <a:r>
              <a:rPr lang="de-DE" sz="2400" dirty="0">
                <a:solidFill>
                  <a:srgbClr val="7030A0"/>
                </a:solidFill>
                <a:latin typeface="Arial Black" panose="020B0A04020102020204" pitchFamily="34" charset="0"/>
                <a:ea typeface="Calibri" panose="020F0502020204030204" pitchFamily="34" charset="0"/>
                <a:cs typeface="Arial" panose="020B0604020202020204" pitchFamily="34" charset="0"/>
              </a:rPr>
              <a:t>Joh. 8, 33:</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dirty="0">
                <a:solidFill>
                  <a:srgbClr val="7030A0"/>
                </a:solidFill>
                <a:latin typeface="Arial Black" panose="020B0A04020102020204" pitchFamily="34" charset="0"/>
                <a:ea typeface="Calibri" panose="020F0502020204030204" pitchFamily="34" charset="0"/>
                <a:cs typeface="Arial" panose="020B0604020202020204" pitchFamily="34" charset="0"/>
              </a:rPr>
              <a:t>Wir sind Abrahams Nachkommen und sind niemals jemandes Knecht gewesen. Wie sprichst du dann: Ihr sollt frei werden?</a:t>
            </a:r>
          </a:p>
          <a:p>
            <a:pPr algn="ctr"/>
            <a:endParaRPr lang="de-DE" sz="800" b="1" dirty="0">
              <a:solidFill>
                <a:srgbClr val="002060"/>
              </a:solidFill>
              <a:latin typeface="Arial Black" panose="020B0A04020102020204" pitchFamily="34" charset="0"/>
            </a:endParaRPr>
          </a:p>
          <a:p>
            <a:pPr algn="ctr"/>
            <a:r>
              <a:rPr lang="de-DE" sz="3500" b="1" dirty="0">
                <a:solidFill>
                  <a:srgbClr val="0070C0"/>
                </a:solidFill>
                <a:effectLst>
                  <a:outerShdw blurRad="38100" dist="38100" dir="2700000" algn="tl">
                    <a:srgbClr val="000000">
                      <a:alpha val="43137"/>
                    </a:srgbClr>
                  </a:outerShdw>
                </a:effectLst>
                <a:latin typeface="+mj-lt"/>
              </a:rPr>
              <a:t>„Wir sind frei! – Hurra!!! – ...sind nie jemandes Sklaven gewesen!"</a:t>
            </a:r>
          </a:p>
          <a:p>
            <a:pPr algn="ctr"/>
            <a:endParaRPr lang="de-DE" sz="800" b="1" dirty="0">
              <a:solidFill>
                <a:srgbClr val="002060"/>
              </a:solidFill>
              <a:latin typeface="Arial Black" panose="020B0A04020102020204" pitchFamily="34" charset="0"/>
            </a:endParaRPr>
          </a:p>
          <a:p>
            <a:pPr algn="ctr"/>
            <a:r>
              <a:rPr lang="de-DE" sz="2400" b="1" dirty="0">
                <a:solidFill>
                  <a:srgbClr val="7030A0"/>
                </a:solidFill>
                <a:latin typeface="Arial Black" panose="020B0A04020102020204" pitchFamily="34" charset="0"/>
              </a:rPr>
              <a:t>Joh. 8, 34:</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Jesus antwortete ihnen und sprach: Wahrlich, wahrlich, ich sage euch: Wer Sünde tut, der ist der Sünde Knecht. </a:t>
            </a:r>
            <a:endParaRPr lang="de-DE" sz="2400" dirty="0">
              <a:solidFill>
                <a:srgbClr val="7030A0"/>
              </a:solidFill>
              <a:latin typeface="Arial Black" panose="020B0A04020102020204" pitchFamily="34" charset="0"/>
            </a:endParaRPr>
          </a:p>
          <a:p>
            <a:pPr algn="ctr"/>
            <a:endParaRPr lang="de-DE" sz="800" b="1" dirty="0">
              <a:solidFill>
                <a:srgbClr val="7030A0"/>
              </a:solidFill>
              <a:latin typeface="Arial Black" panose="020B0A04020102020204" pitchFamily="34" charset="0"/>
            </a:endParaRPr>
          </a:p>
          <a:p>
            <a:pPr algn="ctr"/>
            <a:r>
              <a:rPr lang="de-DE" sz="2400" b="1" dirty="0">
                <a:solidFill>
                  <a:srgbClr val="7030A0"/>
                </a:solidFill>
                <a:latin typeface="Arial Black" panose="020B0A04020102020204" pitchFamily="34" charset="0"/>
              </a:rPr>
              <a:t>Joh. 8, 35.36:</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Der Knecht aber bleibt nicht ewig im Haus; der Sohn bleibt ewig. Wenn euch nun der Sohn frei macht, so seid ihr wirklich frei.</a:t>
            </a:r>
            <a:endParaRPr lang="de-DE" sz="2400" dirty="0">
              <a:solidFill>
                <a:srgbClr val="7030A0"/>
              </a:solidFill>
              <a:latin typeface="Arial Black" panose="020B0A04020102020204" pitchFamily="34" charset="0"/>
            </a:endParaRPr>
          </a:p>
          <a:p>
            <a:pPr algn="just">
              <a:lnSpc>
                <a:spcPct val="107000"/>
              </a:lnSpc>
              <a:spcAft>
                <a:spcPts val="800"/>
              </a:spcAft>
            </a:pPr>
            <a:endParaRPr lang="de-DE" sz="800" dirty="0">
              <a:solidFill>
                <a:srgbClr val="7030A0"/>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de-DE" sz="2400" b="1" dirty="0">
                <a:solidFill>
                  <a:srgbClr val="7030A0"/>
                </a:solidFill>
                <a:latin typeface="Arial Black" panose="020B0A04020102020204" pitchFamily="34" charset="0"/>
              </a:rPr>
              <a:t>Joh. 8, 44:</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Ihr habt den Teufel zum Vater, und nach eures Vaters Begierden wollt ihr tun. Der ist ein Mörder von Anfang an und steht nicht in der Wahr-</a:t>
            </a:r>
            <a:r>
              <a:rPr lang="de-DE" sz="2400" b="1" dirty="0" err="1">
                <a:solidFill>
                  <a:srgbClr val="7030A0"/>
                </a:solidFill>
                <a:latin typeface="Arial Black" panose="020B0A04020102020204" pitchFamily="34" charset="0"/>
              </a:rPr>
              <a:t>heit</a:t>
            </a:r>
            <a:r>
              <a:rPr lang="de-DE" sz="2400" b="1" dirty="0">
                <a:solidFill>
                  <a:srgbClr val="7030A0"/>
                </a:solidFill>
                <a:latin typeface="Arial Black" panose="020B0A04020102020204" pitchFamily="34" charset="0"/>
              </a:rPr>
              <a:t>, denn die Wahrheit ist nicht in ihm. Wenn er die Lüge redet, so </a:t>
            </a:r>
            <a:r>
              <a:rPr lang="de-DE" sz="2400" b="1" dirty="0" err="1">
                <a:solidFill>
                  <a:srgbClr val="7030A0"/>
                </a:solidFill>
                <a:latin typeface="Arial Black" panose="020B0A04020102020204" pitchFamily="34" charset="0"/>
              </a:rPr>
              <a:t>re-det</a:t>
            </a:r>
            <a:r>
              <a:rPr lang="de-DE" sz="2400" b="1" dirty="0">
                <a:solidFill>
                  <a:srgbClr val="7030A0"/>
                </a:solidFill>
                <a:latin typeface="Arial Black" panose="020B0A04020102020204" pitchFamily="34" charset="0"/>
              </a:rPr>
              <a:t> er aus dem Eigenen; denn er ist ein Lügner und der Vater der Lüge.</a:t>
            </a:r>
            <a:endParaRPr lang="de-DE" sz="2400" dirty="0">
              <a:solidFill>
                <a:srgbClr val="7030A0"/>
              </a:solidFill>
              <a:latin typeface="Arial Black" panose="020B0A04020102020204" pitchFamily="34" charset="0"/>
            </a:endParaRPr>
          </a:p>
          <a:p>
            <a:pPr algn="just">
              <a:lnSpc>
                <a:spcPct val="107000"/>
              </a:lnSpc>
              <a:spcAft>
                <a:spcPts val="800"/>
              </a:spcAft>
            </a:pPr>
            <a:endParaRPr lang="de-DE"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2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1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1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1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1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wipe(left)">
                                      <p:cBhvr>
                                        <p:cTn id="42" dur="1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wipe(left)">
                                      <p:cBhvr>
                                        <p:cTn id="47" dur="1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ECEF70C-11CA-4541-ACBD-F761D01E72A1}"/>
              </a:ext>
            </a:extLst>
          </p:cNvPr>
          <p:cNvSpPr/>
          <p:nvPr/>
        </p:nvSpPr>
        <p:spPr>
          <a:xfrm>
            <a:off x="0" y="0"/>
            <a:ext cx="12192000" cy="6814558"/>
          </a:xfrm>
          <a:prstGeom prst="rect">
            <a:avLst/>
          </a:prstGeom>
        </p:spPr>
        <p:txBody>
          <a:bodyPr wrap="square">
            <a:spAutoFit/>
          </a:bodyPr>
          <a:lstStyle/>
          <a:p>
            <a:pPr marL="457200" algn="ctr">
              <a:lnSpc>
                <a:spcPct val="107000"/>
              </a:lnSpc>
              <a:spcAft>
                <a:spcPts val="0"/>
              </a:spcAft>
            </a:pPr>
            <a:r>
              <a:rPr lang="de-DE" sz="2400" dirty="0">
                <a:solidFill>
                  <a:srgbClr val="7030A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Joh. 8, 45:</a:t>
            </a:r>
            <a:endParaRPr lang="de-DE" sz="2400" dirty="0">
              <a:solidFill>
                <a:srgbClr val="7030A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de-DE" sz="2400" dirty="0">
                <a:solidFill>
                  <a:srgbClr val="7030A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Weil ich aber die Wahrheit sage, glaubt ihr mir nicht.</a:t>
            </a:r>
          </a:p>
          <a:p>
            <a:pPr algn="just">
              <a:lnSpc>
                <a:spcPct val="107000"/>
              </a:lnSpc>
              <a:spcAft>
                <a:spcPts val="800"/>
              </a:spcAft>
            </a:pPr>
            <a:endParaRPr lang="de-DE" sz="800" b="1" dirty="0">
              <a:solidFill>
                <a:srgbClr val="0070C0"/>
              </a:solidFill>
              <a:effectLst>
                <a:outerShdw blurRad="38100" dist="38100" dir="2700000" algn="tl">
                  <a:srgbClr val="000000">
                    <a:alpha val="43137"/>
                  </a:srgbClr>
                </a:outerShdw>
              </a:effectLst>
            </a:endParaRPr>
          </a:p>
          <a:p>
            <a:pPr algn="just">
              <a:lnSpc>
                <a:spcPct val="107000"/>
              </a:lnSpc>
              <a:spcAft>
                <a:spcPts val="800"/>
              </a:spcAft>
            </a:pPr>
            <a:r>
              <a:rPr lang="de-DE" sz="3600" b="1" dirty="0">
                <a:solidFill>
                  <a:srgbClr val="0070C0"/>
                </a:solidFill>
                <a:effectLst>
                  <a:outerShdw blurRad="38100" dist="38100" dir="2700000" algn="tl">
                    <a:srgbClr val="000000">
                      <a:alpha val="43137"/>
                    </a:srgbClr>
                  </a:outerShdw>
                </a:effectLst>
              </a:rPr>
              <a:t>Glaube ist größtenteils eine Willenssache – und nicht nur eine Sache des Verstandes oder des Gefühls.</a:t>
            </a:r>
          </a:p>
          <a:p>
            <a:pPr algn="just">
              <a:lnSpc>
                <a:spcPct val="107000"/>
              </a:lnSpc>
              <a:spcAft>
                <a:spcPts val="800"/>
              </a:spcAft>
            </a:pPr>
            <a:r>
              <a:rPr lang="de-DE" sz="3600" b="1" dirty="0">
                <a:solidFill>
                  <a:srgbClr val="0070C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Unsere menschliche Schwäche:</a:t>
            </a:r>
          </a:p>
          <a:p>
            <a:pPr algn="just">
              <a:lnSpc>
                <a:spcPct val="107000"/>
              </a:lnSpc>
              <a:spcAft>
                <a:spcPts val="800"/>
              </a:spcAft>
            </a:pPr>
            <a:endParaRPr lang="de-DE" sz="800" b="1" dirty="0">
              <a:effectLst>
                <a:outerShdw blurRad="38100" dist="38100" dir="2700000" algn="tl">
                  <a:srgbClr val="000000">
                    <a:alpha val="43137"/>
                  </a:srgbClr>
                </a:outerShdw>
              </a:effectLst>
            </a:endParaRPr>
          </a:p>
          <a:p>
            <a:pPr algn="just">
              <a:lnSpc>
                <a:spcPct val="107000"/>
              </a:lnSpc>
              <a:spcAft>
                <a:spcPts val="800"/>
              </a:spcAft>
            </a:pPr>
            <a:r>
              <a:rPr lang="de-DE" sz="3600" b="1" dirty="0">
                <a:effectLst>
                  <a:outerShdw blurRad="38100" dist="38100" dir="2700000" algn="tl">
                    <a:srgbClr val="000000">
                      <a:alpha val="43137"/>
                    </a:srgbClr>
                  </a:outerShdw>
                </a:effectLst>
              </a:rPr>
              <a:t>Die Wahrheit von Gottes Wort, ist nicht relevant (wichtig), die Tatsachen werden so relativiert, weil </a:t>
            </a:r>
            <a:r>
              <a:rPr lang="de-DE" sz="3600" b="1" dirty="0">
                <a:effectLst>
                  <a:outerShdw blurRad="38100" dist="38100" dir="2700000" algn="tl">
                    <a:srgbClr val="000000">
                      <a:alpha val="43137"/>
                    </a:srgbClr>
                  </a:outerShdw>
                </a:effectLst>
                <a:highlight>
                  <a:srgbClr val="FFFF00"/>
                </a:highlight>
              </a:rPr>
              <a:t>meine Meinung</a:t>
            </a:r>
            <a:r>
              <a:rPr lang="de-DE" sz="3600" b="1" dirty="0">
                <a:effectLst>
                  <a:outerShdw blurRad="38100" dist="38100" dir="2700000" algn="tl">
                    <a:srgbClr val="000000">
                      <a:alpha val="43137"/>
                    </a:srgbClr>
                  </a:outerShdw>
                </a:effectLst>
              </a:rPr>
              <a:t> (mein Wille) mir wichtiger ist!!!</a:t>
            </a:r>
          </a:p>
          <a:p>
            <a:pPr algn="just">
              <a:lnSpc>
                <a:spcPct val="107000"/>
              </a:lnSpc>
              <a:spcAft>
                <a:spcPts val="800"/>
              </a:spcAft>
            </a:pPr>
            <a:endParaRPr lang="de-DE" sz="800" b="1" dirty="0">
              <a:solidFill>
                <a:srgbClr val="7030A0"/>
              </a:solidFill>
              <a:effectLst>
                <a:outerShdw blurRad="38100" dist="38100" dir="2700000" algn="tl">
                  <a:srgbClr val="000000">
                    <a:alpha val="43137"/>
                  </a:srgbClr>
                </a:outerShdw>
              </a:effectLst>
            </a:endParaRPr>
          </a:p>
          <a:p>
            <a:pPr algn="just">
              <a:lnSpc>
                <a:spcPct val="107000"/>
              </a:lnSpc>
              <a:spcAft>
                <a:spcPts val="800"/>
              </a:spcAft>
            </a:pPr>
            <a:r>
              <a:rPr lang="de-DE" sz="3600" b="1" dirty="0">
                <a:solidFill>
                  <a:srgbClr val="0070C0"/>
                </a:solidFill>
                <a:effectLst>
                  <a:outerShdw blurRad="38100" dist="38100" dir="2700000" algn="tl">
                    <a:srgbClr val="000000">
                      <a:alpha val="43137"/>
                    </a:srgbClr>
                  </a:outerShdw>
                </a:effectLst>
              </a:rPr>
              <a:t>Grundtatsachen beachten:</a:t>
            </a:r>
          </a:p>
          <a:p>
            <a:pPr algn="ctr">
              <a:lnSpc>
                <a:spcPct val="107000"/>
              </a:lnSpc>
              <a:spcAft>
                <a:spcPts val="800"/>
              </a:spcAft>
            </a:pPr>
            <a:r>
              <a:rPr lang="de-DE" sz="3600" b="1" dirty="0">
                <a:solidFill>
                  <a:srgbClr val="7030A0"/>
                </a:solidFill>
                <a:effectLst>
                  <a:outerShdw blurRad="38100" dist="38100" dir="2700000" algn="tl">
                    <a:srgbClr val="000000">
                      <a:alpha val="43137"/>
                    </a:srgbClr>
                  </a:outerShdw>
                </a:effectLst>
              </a:rPr>
              <a:t> 		</a:t>
            </a:r>
            <a:r>
              <a:rPr lang="de-DE" sz="3600" b="1" dirty="0">
                <a:solidFill>
                  <a:srgbClr val="FF0000"/>
                </a:solidFill>
                <a:effectLst>
                  <a:outerShdw blurRad="38100" dist="38100" dir="2700000" algn="tl">
                    <a:srgbClr val="000000">
                      <a:alpha val="43137"/>
                    </a:srgbClr>
                  </a:outerShdw>
                </a:effectLst>
              </a:rPr>
              <a:t>Wir sind immer irgendjemandes Sklaven.</a:t>
            </a:r>
            <a:endParaRPr lang="de-DE" sz="3600" b="1" dirty="0">
              <a:solidFill>
                <a:srgbClr val="FF00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7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1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left)">
                                      <p:cBhvr>
                                        <p:cTn id="37" dur="1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D9CC434-0854-4F32-9130-C8B3EA700DEC}"/>
              </a:ext>
            </a:extLst>
          </p:cNvPr>
          <p:cNvSpPr/>
          <p:nvPr/>
        </p:nvSpPr>
        <p:spPr>
          <a:xfrm>
            <a:off x="0" y="0"/>
            <a:ext cx="12192000" cy="6801862"/>
          </a:xfrm>
          <a:prstGeom prst="rect">
            <a:avLst/>
          </a:prstGeom>
        </p:spPr>
        <p:txBody>
          <a:bodyPr wrap="square">
            <a:spAutoFit/>
          </a:bodyPr>
          <a:lstStyle/>
          <a:p>
            <a:pPr algn="ctr">
              <a:spcAft>
                <a:spcPts val="800"/>
              </a:spcAft>
            </a:pP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Röm. 6, 16:</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spcAft>
                <a:spcPts val="800"/>
              </a:spcAft>
            </a:pP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Wisst ihr nicht? Wem ihr euch zu Knechten macht, um ihm zu </a:t>
            </a:r>
            <a:r>
              <a:rPr lang="de-DE" sz="2400" b="1" dirty="0" err="1">
                <a:solidFill>
                  <a:srgbClr val="7030A0"/>
                </a:solidFill>
                <a:latin typeface="Arial Black" panose="020B0A04020102020204" pitchFamily="34" charset="0"/>
                <a:ea typeface="Calibri" panose="020F0502020204030204" pitchFamily="34" charset="0"/>
                <a:cs typeface="Arial" panose="020B0604020202020204" pitchFamily="34" charset="0"/>
              </a:rPr>
              <a:t>gehor-chen</a:t>
            </a: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 dessen Knechte seid ihr und dem gehorcht ihr – entweder als Knechte der Sünde zum Tode oder als Knechte des Gehorsams zur Ge-</a:t>
            </a:r>
            <a:r>
              <a:rPr lang="de-DE" sz="2400" b="1" dirty="0" err="1">
                <a:solidFill>
                  <a:srgbClr val="7030A0"/>
                </a:solidFill>
                <a:latin typeface="Arial Black" panose="020B0A04020102020204" pitchFamily="34" charset="0"/>
                <a:ea typeface="Calibri" panose="020F0502020204030204" pitchFamily="34" charset="0"/>
                <a:cs typeface="Arial" panose="020B0604020202020204" pitchFamily="34" charset="0"/>
              </a:rPr>
              <a:t>rechtigkeit</a:t>
            </a: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a:t>
            </a:r>
          </a:p>
          <a:p>
            <a:pPr algn="ctr"/>
            <a:r>
              <a:rPr lang="de-DE" sz="2400" dirty="0">
                <a:solidFill>
                  <a:srgbClr val="7030A0"/>
                </a:solidFill>
                <a:latin typeface="Arial Black" panose="020B0A04020102020204" pitchFamily="34" charset="0"/>
              </a:rPr>
              <a:t>Luk. 4, 18.19:</a:t>
            </a:r>
          </a:p>
          <a:p>
            <a:pPr algn="just"/>
            <a:r>
              <a:rPr lang="de-DE" sz="2400" dirty="0">
                <a:solidFill>
                  <a:srgbClr val="7030A0"/>
                </a:solidFill>
                <a:latin typeface="Arial Black" panose="020B0A04020102020204" pitchFamily="34" charset="0"/>
              </a:rPr>
              <a:t>»Der Geist des Herrn ist auf mir, weil er mich gesalbt hat und gesandt, zu verkündigen das Evangelium den Armen, zu predigen den </a:t>
            </a:r>
            <a:r>
              <a:rPr lang="de-DE" sz="2400" dirty="0" err="1">
                <a:solidFill>
                  <a:srgbClr val="7030A0"/>
                </a:solidFill>
                <a:latin typeface="Arial Black" panose="020B0A04020102020204" pitchFamily="34" charset="0"/>
              </a:rPr>
              <a:t>Gefan</a:t>
            </a:r>
            <a:r>
              <a:rPr lang="de-DE" sz="2400" dirty="0">
                <a:solidFill>
                  <a:srgbClr val="7030A0"/>
                </a:solidFill>
                <a:latin typeface="Arial Black" panose="020B0A04020102020204" pitchFamily="34" charset="0"/>
              </a:rPr>
              <a:t>-genen, </a:t>
            </a:r>
            <a:r>
              <a:rPr lang="de-DE" sz="2400" dirty="0">
                <a:solidFill>
                  <a:srgbClr val="7030A0"/>
                </a:solidFill>
                <a:highlight>
                  <a:srgbClr val="FFFF00"/>
                </a:highlight>
                <a:latin typeface="Arial Black" panose="020B0A04020102020204" pitchFamily="34" charset="0"/>
              </a:rPr>
              <a:t>dass sie frei sein sollen</a:t>
            </a:r>
            <a:r>
              <a:rPr lang="de-DE" sz="2400" dirty="0">
                <a:solidFill>
                  <a:srgbClr val="7030A0"/>
                </a:solidFill>
                <a:latin typeface="Arial Black" panose="020B0A04020102020204" pitchFamily="34" charset="0"/>
              </a:rPr>
              <a:t>, und den Blinden, dass sie sehen sollen, und die Zerschlagenen zu </a:t>
            </a:r>
            <a:r>
              <a:rPr lang="de-DE" sz="2400" dirty="0">
                <a:solidFill>
                  <a:srgbClr val="7030A0"/>
                </a:solidFill>
                <a:highlight>
                  <a:srgbClr val="FFFF00"/>
                </a:highlight>
                <a:latin typeface="Arial Black" panose="020B0A04020102020204" pitchFamily="34" charset="0"/>
              </a:rPr>
              <a:t>entlassen in die Freiheit</a:t>
            </a:r>
            <a:r>
              <a:rPr lang="de-DE" sz="2400" dirty="0">
                <a:solidFill>
                  <a:srgbClr val="7030A0"/>
                </a:solidFill>
                <a:latin typeface="Arial Black" panose="020B0A04020102020204" pitchFamily="34" charset="0"/>
              </a:rPr>
              <a:t> und zu verkündigen das Gnadenjahr des Herrn.«</a:t>
            </a:r>
          </a:p>
          <a:p>
            <a:pPr algn="just">
              <a:spcAft>
                <a:spcPts val="800"/>
              </a:spcAft>
            </a:pPr>
            <a:endParaRPr lang="de-DE" sz="800" b="1" dirty="0">
              <a:solidFill>
                <a:srgbClr val="FF0000"/>
              </a:solidFill>
              <a:effectLst>
                <a:outerShdw blurRad="38100" dist="38100" dir="2700000" algn="tl">
                  <a:srgbClr val="000000">
                    <a:alpha val="43137"/>
                  </a:srgbClr>
                </a:outerShdw>
              </a:effectLst>
            </a:endParaRPr>
          </a:p>
          <a:p>
            <a:pPr algn="just">
              <a:spcAft>
                <a:spcPts val="800"/>
              </a:spcAft>
            </a:pPr>
            <a:r>
              <a:rPr lang="de-DE" sz="3600" b="1" dirty="0">
                <a:solidFill>
                  <a:srgbClr val="FF0000"/>
                </a:solidFill>
                <a:effectLst>
                  <a:outerShdw blurRad="38100" dist="38100" dir="2700000" algn="tl">
                    <a:srgbClr val="000000">
                      <a:alpha val="43137"/>
                    </a:srgbClr>
                  </a:outerShdw>
                </a:effectLst>
              </a:rPr>
              <a:t>Jesus kam nur aus einem Grund, einzig und alleine – um uns eine Freiheit zu schenken, die uns überlebensfähig macht, eine Freiheit welche über diese Welt und dieses Leben hinaus eine ewige Gül-</a:t>
            </a:r>
            <a:r>
              <a:rPr lang="de-DE" sz="3600" b="1" dirty="0" err="1">
                <a:solidFill>
                  <a:srgbClr val="FF0000"/>
                </a:solidFill>
                <a:effectLst>
                  <a:outerShdw blurRad="38100" dist="38100" dir="2700000" algn="tl">
                    <a:srgbClr val="000000">
                      <a:alpha val="43137"/>
                    </a:srgbClr>
                  </a:outerShdw>
                </a:effectLst>
              </a:rPr>
              <a:t>tigkeit</a:t>
            </a:r>
            <a:r>
              <a:rPr lang="de-DE" sz="3600" b="1" dirty="0">
                <a:solidFill>
                  <a:srgbClr val="FF0000"/>
                </a:solidFill>
                <a:effectLst>
                  <a:outerShdw blurRad="38100" dist="38100" dir="2700000" algn="tl">
                    <a:srgbClr val="000000">
                      <a:alpha val="43137"/>
                    </a:srgbClr>
                  </a:outerShdw>
                </a:effectLst>
              </a:rPr>
              <a:t> hat.</a:t>
            </a:r>
            <a:endParaRPr lang="de-DE" sz="3600" dirty="0">
              <a:solidFill>
                <a:srgbClr val="FF0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9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CFA9045-1BAF-4453-9D0E-A78EFC58D1CF}"/>
              </a:ext>
            </a:extLst>
          </p:cNvPr>
          <p:cNvSpPr/>
          <p:nvPr/>
        </p:nvSpPr>
        <p:spPr>
          <a:xfrm>
            <a:off x="0" y="0"/>
            <a:ext cx="12191999" cy="6814301"/>
          </a:xfrm>
          <a:prstGeom prst="rect">
            <a:avLst/>
          </a:prstGeom>
        </p:spPr>
        <p:txBody>
          <a:bodyPr wrap="square">
            <a:spAutoFit/>
          </a:bodyPr>
          <a:lstStyle/>
          <a:p>
            <a:pPr algn="ctr"/>
            <a:r>
              <a:rPr lang="de-DE" sz="4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Wir sind frei - nämlich für </a:t>
            </a:r>
            <a:r>
              <a:rPr lang="de-DE" sz="4000" b="1" dirty="0">
                <a:solidFill>
                  <a:srgbClr val="FF00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IHN</a:t>
            </a:r>
            <a:r>
              <a:rPr lang="de-DE" sz="40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a:t>
            </a:r>
          </a:p>
          <a:p>
            <a:pPr algn="just"/>
            <a:endParaRPr lang="de-DE" sz="800" b="1" dirty="0">
              <a:solidFill>
                <a:srgbClr val="002060"/>
              </a:solidFill>
              <a:effectLst>
                <a:outerShdw blurRad="38100" dist="38100" dir="2700000" algn="tl">
                  <a:srgbClr val="000000">
                    <a:alpha val="43137"/>
                  </a:srgbClr>
                </a:outerShdw>
              </a:effectLst>
            </a:endParaRPr>
          </a:p>
          <a:p>
            <a:pPr algn="just"/>
            <a:r>
              <a:rPr lang="de-DE" sz="3600" b="1" dirty="0">
                <a:solidFill>
                  <a:srgbClr val="002060"/>
                </a:solidFill>
                <a:effectLst>
                  <a:outerShdw blurRad="38100" dist="38100" dir="2700000" algn="tl">
                    <a:srgbClr val="000000">
                      <a:alpha val="43137"/>
                    </a:srgbClr>
                  </a:outerShdw>
                </a:effectLst>
              </a:rPr>
              <a:t>Jesu Erlösungstat auf Golgatha, ist </a:t>
            </a:r>
            <a:r>
              <a:rPr lang="de-DE" sz="3600" b="1" dirty="0">
                <a:solidFill>
                  <a:srgbClr val="002060"/>
                </a:solidFill>
                <a:effectLst>
                  <a:outerShdw blurRad="38100" dist="38100" dir="2700000" algn="tl">
                    <a:srgbClr val="000000">
                      <a:alpha val="43137"/>
                    </a:srgbClr>
                  </a:outerShdw>
                </a:effectLst>
                <a:highlight>
                  <a:srgbClr val="FFFF00"/>
                </a:highlight>
              </a:rPr>
              <a:t>eine Garantie ohne Verfalls-datum</a:t>
            </a:r>
            <a:r>
              <a:rPr lang="de-DE" sz="3600" b="1" dirty="0">
                <a:solidFill>
                  <a:srgbClr val="002060"/>
                </a:solidFill>
                <a:effectLst>
                  <a:outerShdw blurRad="38100" dist="38100" dir="2700000" algn="tl">
                    <a:srgbClr val="000000">
                      <a:alpha val="43137"/>
                    </a:srgbClr>
                  </a:outerShdw>
                </a:effectLst>
              </a:rPr>
              <a:t>.</a:t>
            </a:r>
          </a:p>
          <a:p>
            <a:pPr algn="just"/>
            <a:endParaRPr lang="de-DE" sz="800" b="1" dirty="0">
              <a:solidFill>
                <a:srgbClr val="0070C0"/>
              </a:solidFill>
              <a:effectLst>
                <a:outerShdw blurRad="38100" dist="38100" dir="2700000" algn="tl">
                  <a:srgbClr val="000000">
                    <a:alpha val="43137"/>
                  </a:srgbClr>
                </a:outerShdw>
              </a:effectLst>
            </a:endParaRPr>
          </a:p>
          <a:p>
            <a:pPr algn="just"/>
            <a:r>
              <a:rPr lang="de-DE" sz="3600" b="1" dirty="0">
                <a:solidFill>
                  <a:srgbClr val="0070C0"/>
                </a:solidFill>
                <a:effectLst>
                  <a:outerShdw blurRad="38100" dist="38100" dir="2700000" algn="tl">
                    <a:srgbClr val="000000">
                      <a:alpha val="43137"/>
                    </a:srgbClr>
                  </a:outerShdw>
                </a:effectLst>
              </a:rPr>
              <a:t>Welche Art von Freiheit meint die Bibel?</a:t>
            </a:r>
          </a:p>
          <a:p>
            <a:pPr algn="ctr"/>
            <a:endParaRPr lang="de-DE" sz="800" b="1" dirty="0">
              <a:solidFill>
                <a:srgbClr val="7030A0"/>
              </a:solidFill>
              <a:latin typeface="Arial Black" panose="020B0A04020102020204" pitchFamily="34" charset="0"/>
            </a:endParaRPr>
          </a:p>
          <a:p>
            <a:pPr algn="ctr">
              <a:lnSpc>
                <a:spcPts val="3000"/>
              </a:lnSpc>
            </a:pPr>
            <a:r>
              <a:rPr lang="de-DE" sz="2250" b="1" dirty="0">
                <a:solidFill>
                  <a:srgbClr val="7030A0"/>
                </a:solidFill>
                <a:latin typeface="Arial Black" panose="020B0A04020102020204" pitchFamily="34" charset="0"/>
              </a:rPr>
              <a:t>Röm. 6, 20:</a:t>
            </a:r>
            <a:endParaRPr lang="de-DE" sz="2250" dirty="0">
              <a:solidFill>
                <a:srgbClr val="7030A0"/>
              </a:solidFill>
              <a:latin typeface="Arial Black" panose="020B0A04020102020204" pitchFamily="34" charset="0"/>
            </a:endParaRPr>
          </a:p>
          <a:p>
            <a:pPr algn="just">
              <a:lnSpc>
                <a:spcPts val="3000"/>
              </a:lnSpc>
            </a:pPr>
            <a:r>
              <a:rPr lang="de-DE" sz="2250" b="1" dirty="0">
                <a:solidFill>
                  <a:srgbClr val="7030A0"/>
                </a:solidFill>
                <a:latin typeface="Arial Black" panose="020B0A04020102020204" pitchFamily="34" charset="0"/>
              </a:rPr>
              <a:t>Denn als ihr Knechte der Sünde wart, da wart ihr frei von der Gerechtigkeit.</a:t>
            </a:r>
            <a:endParaRPr lang="de-DE" sz="2250" dirty="0">
              <a:solidFill>
                <a:srgbClr val="7030A0"/>
              </a:solidFill>
              <a:latin typeface="Arial Black" panose="020B0A04020102020204" pitchFamily="34" charset="0"/>
            </a:endParaRPr>
          </a:p>
          <a:p>
            <a:pPr algn="ctr"/>
            <a:endParaRPr lang="de-DE" sz="800" b="1" dirty="0">
              <a:solidFill>
                <a:srgbClr val="7030A0"/>
              </a:solidFill>
              <a:latin typeface="Arial Black" panose="020B0A04020102020204" pitchFamily="34" charset="0"/>
            </a:endParaRPr>
          </a:p>
          <a:p>
            <a:pPr algn="ctr">
              <a:lnSpc>
                <a:spcPts val="3000"/>
              </a:lnSpc>
            </a:pPr>
            <a:r>
              <a:rPr lang="de-DE" sz="2300" b="1" dirty="0">
                <a:solidFill>
                  <a:srgbClr val="7030A0"/>
                </a:solidFill>
                <a:latin typeface="Arial Black" panose="020B0A04020102020204" pitchFamily="34" charset="0"/>
              </a:rPr>
              <a:t>Röm. 6, 22:</a:t>
            </a:r>
            <a:endParaRPr lang="de-DE" sz="2300" dirty="0">
              <a:solidFill>
                <a:srgbClr val="7030A0"/>
              </a:solidFill>
              <a:latin typeface="Arial Black" panose="020B0A04020102020204" pitchFamily="34" charset="0"/>
            </a:endParaRPr>
          </a:p>
          <a:p>
            <a:pPr algn="just">
              <a:lnSpc>
                <a:spcPts val="3000"/>
              </a:lnSpc>
            </a:pPr>
            <a:r>
              <a:rPr lang="de-DE" sz="2300" b="1" dirty="0">
                <a:solidFill>
                  <a:srgbClr val="7030A0"/>
                </a:solidFill>
                <a:latin typeface="Arial Black" panose="020B0A04020102020204" pitchFamily="34" charset="0"/>
              </a:rPr>
              <a:t>Nun aber, da ihr von der Sünde frei und Gottes Knechte geworden seid, habt ihr darin eure Frucht, dass ihr heilig werdet; das Ende aber ist das ewige Leben.</a:t>
            </a:r>
            <a:endParaRPr lang="de-DE" sz="2300" dirty="0">
              <a:solidFill>
                <a:srgbClr val="7030A0"/>
              </a:solidFill>
              <a:latin typeface="Arial Black" panose="020B0A04020102020204" pitchFamily="34" charset="0"/>
            </a:endParaRPr>
          </a:p>
          <a:p>
            <a:pPr algn="ctr"/>
            <a:endParaRPr lang="de-DE" sz="800" b="1" dirty="0">
              <a:solidFill>
                <a:srgbClr val="7030A0"/>
              </a:solidFill>
              <a:latin typeface="Arial Black" panose="020B0A04020102020204" pitchFamily="34" charset="0"/>
            </a:endParaRPr>
          </a:p>
          <a:p>
            <a:pPr algn="ctr">
              <a:lnSpc>
                <a:spcPts val="3000"/>
              </a:lnSpc>
            </a:pPr>
            <a:r>
              <a:rPr lang="de-DE" sz="2300" b="1" dirty="0">
                <a:solidFill>
                  <a:srgbClr val="7030A0"/>
                </a:solidFill>
                <a:latin typeface="Arial Black" panose="020B0A04020102020204" pitchFamily="34" charset="0"/>
              </a:rPr>
              <a:t>Kol. 1, 13.14:</a:t>
            </a:r>
            <a:endParaRPr lang="de-DE" sz="2300" dirty="0">
              <a:solidFill>
                <a:srgbClr val="7030A0"/>
              </a:solidFill>
              <a:latin typeface="Arial Black" panose="020B0A04020102020204" pitchFamily="34" charset="0"/>
            </a:endParaRPr>
          </a:p>
          <a:p>
            <a:pPr algn="just">
              <a:lnSpc>
                <a:spcPts val="3000"/>
              </a:lnSpc>
            </a:pPr>
            <a:r>
              <a:rPr lang="de-DE" sz="2300" b="1" dirty="0">
                <a:solidFill>
                  <a:srgbClr val="7030A0"/>
                </a:solidFill>
                <a:latin typeface="Arial Black" panose="020B0A04020102020204" pitchFamily="34" charset="0"/>
              </a:rPr>
              <a:t>Er hat uns errettet aus der Macht der Finsternis und hat uns versetzt in das Reich seines geliebten Sohnes, in dem wir die Erlösung haben, </a:t>
            </a:r>
            <a:r>
              <a:rPr lang="de-DE" sz="2300" b="1" dirty="0" err="1">
                <a:solidFill>
                  <a:srgbClr val="7030A0"/>
                </a:solidFill>
                <a:latin typeface="Arial Black" panose="020B0A04020102020204" pitchFamily="34" charset="0"/>
              </a:rPr>
              <a:t>näm-lich</a:t>
            </a:r>
            <a:r>
              <a:rPr lang="de-DE" sz="2300" b="1" dirty="0">
                <a:solidFill>
                  <a:srgbClr val="7030A0"/>
                </a:solidFill>
                <a:latin typeface="Arial Black" panose="020B0A04020102020204" pitchFamily="34" charset="0"/>
              </a:rPr>
              <a:t> die Vergebung der Sünden.</a:t>
            </a:r>
            <a:r>
              <a:rPr lang="de-DE" sz="2300" dirty="0">
                <a:solidFill>
                  <a:srgbClr val="7030A0"/>
                </a:solidFill>
                <a:latin typeface="Arial Black" panose="020B0A04020102020204" pitchFamily="34" charset="0"/>
              </a:rPr>
              <a:t> </a:t>
            </a:r>
            <a:endParaRPr lang="de-DE" sz="36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518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1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1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left)">
                                      <p:cBhvr>
                                        <p:cTn id="32" dur="1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left)">
                                      <p:cBhvr>
                                        <p:cTn id="37" dur="1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wipe(left)">
                                      <p:cBhvr>
                                        <p:cTn id="42" dur="1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wipe(left)">
                                      <p:cBhvr>
                                        <p:cTn id="47" dur="1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5CFDFBE-F087-4047-A507-4934C6AB9149}"/>
              </a:ext>
            </a:extLst>
          </p:cNvPr>
          <p:cNvSpPr/>
          <p:nvPr/>
        </p:nvSpPr>
        <p:spPr>
          <a:xfrm>
            <a:off x="0" y="-76200"/>
            <a:ext cx="12192000" cy="6840334"/>
          </a:xfrm>
          <a:prstGeom prst="rect">
            <a:avLst/>
          </a:prstGeom>
        </p:spPr>
        <p:txBody>
          <a:bodyPr wrap="square">
            <a:spAutoFit/>
          </a:bodyPr>
          <a:lstStyle/>
          <a:p>
            <a:pPr algn="just">
              <a:lnSpc>
                <a:spcPct val="150000"/>
              </a:lnSpc>
            </a:pPr>
            <a:r>
              <a:rPr lang="de-DE" sz="3200" b="1" dirty="0">
                <a:solidFill>
                  <a:srgbClr val="0070C0"/>
                </a:solidFill>
                <a:effectLst>
                  <a:outerShdw blurRad="38100" dist="38100" dir="2700000" algn="tl">
                    <a:srgbClr val="000000">
                      <a:alpha val="43137"/>
                    </a:srgbClr>
                  </a:outerShdw>
                </a:effectLst>
              </a:rPr>
              <a:t>Wie kann ich nun als Christ in dieser Freiheit leben? Wie sieht das nun praktisch aus? </a:t>
            </a:r>
          </a:p>
          <a:p>
            <a:pPr algn="ctr">
              <a:lnSpc>
                <a:spcPts val="4500"/>
              </a:lnSpc>
            </a:pPr>
            <a:r>
              <a:rPr lang="de-DE" sz="2400" b="1" dirty="0">
                <a:solidFill>
                  <a:srgbClr val="7030A0"/>
                </a:solidFill>
                <a:latin typeface="Arial Black" panose="020B0A04020102020204" pitchFamily="34" charset="0"/>
              </a:rPr>
              <a:t>Gal. 5, 1:</a:t>
            </a:r>
            <a:endParaRPr lang="de-DE" sz="2400" dirty="0">
              <a:solidFill>
                <a:srgbClr val="7030A0"/>
              </a:solidFill>
              <a:latin typeface="Arial Black" panose="020B0A04020102020204" pitchFamily="34" charset="0"/>
            </a:endParaRPr>
          </a:p>
          <a:p>
            <a:pPr algn="just">
              <a:lnSpc>
                <a:spcPts val="4500"/>
              </a:lnSpc>
            </a:pPr>
            <a:r>
              <a:rPr lang="de-DE" sz="2400" b="1" dirty="0">
                <a:solidFill>
                  <a:srgbClr val="7030A0"/>
                </a:solidFill>
                <a:highlight>
                  <a:srgbClr val="FFFF00"/>
                </a:highlight>
                <a:latin typeface="Arial Black" panose="020B0A04020102020204" pitchFamily="34" charset="0"/>
              </a:rPr>
              <a:t>Zur Freiheit hat uns Christus befreit!</a:t>
            </a:r>
            <a:r>
              <a:rPr lang="de-DE" sz="2400" b="1" dirty="0">
                <a:solidFill>
                  <a:srgbClr val="7030A0"/>
                </a:solidFill>
                <a:latin typeface="Arial Black" panose="020B0A04020102020204" pitchFamily="34" charset="0"/>
              </a:rPr>
              <a:t> So steht nun fest und lasst euch nicht wieder das Joch der Knechtschaft auflegen!</a:t>
            </a:r>
            <a:endParaRPr lang="de-DE" sz="2400" dirty="0">
              <a:solidFill>
                <a:srgbClr val="7030A0"/>
              </a:solidFill>
              <a:latin typeface="Arial Black" panose="020B0A04020102020204" pitchFamily="34" charset="0"/>
            </a:endParaRPr>
          </a:p>
          <a:p>
            <a:pPr algn="ctr"/>
            <a:endParaRPr lang="de-DE" sz="800" b="1" dirty="0">
              <a:solidFill>
                <a:srgbClr val="7030A0"/>
              </a:solidFill>
              <a:latin typeface="Arial Black" panose="020B0A04020102020204" pitchFamily="34" charset="0"/>
            </a:endParaRPr>
          </a:p>
          <a:p>
            <a:pPr algn="ctr">
              <a:lnSpc>
                <a:spcPts val="4500"/>
              </a:lnSpc>
            </a:pPr>
            <a:r>
              <a:rPr lang="de-DE" sz="2400" b="1" dirty="0">
                <a:solidFill>
                  <a:srgbClr val="7030A0"/>
                </a:solidFill>
                <a:latin typeface="Arial Black" panose="020B0A04020102020204" pitchFamily="34" charset="0"/>
              </a:rPr>
              <a:t>1. Kor. 10, 23.24:</a:t>
            </a:r>
            <a:endParaRPr lang="de-DE" sz="2400" dirty="0">
              <a:solidFill>
                <a:srgbClr val="7030A0"/>
              </a:solidFill>
              <a:latin typeface="Arial Black" panose="020B0A04020102020204" pitchFamily="34" charset="0"/>
            </a:endParaRPr>
          </a:p>
          <a:p>
            <a:pPr algn="just">
              <a:lnSpc>
                <a:spcPts val="4500"/>
              </a:lnSpc>
            </a:pPr>
            <a:r>
              <a:rPr lang="de-DE" sz="2400" b="1" dirty="0">
                <a:solidFill>
                  <a:srgbClr val="7030A0"/>
                </a:solidFill>
                <a:latin typeface="Arial Black" panose="020B0A04020102020204" pitchFamily="34" charset="0"/>
              </a:rPr>
              <a:t>Alles ist erlaubt, aber nicht alles dient zum Guten. Alles ist erlaubt, aber nicht alles baut auf. Niemand suche das Seine, sondern </a:t>
            </a:r>
            <a:r>
              <a:rPr lang="de-DE" sz="2400" b="1" dirty="0">
                <a:solidFill>
                  <a:srgbClr val="7030A0"/>
                </a:solidFill>
                <a:highlight>
                  <a:srgbClr val="FFFF00"/>
                </a:highlight>
                <a:latin typeface="Arial Black" panose="020B0A04020102020204" pitchFamily="34" charset="0"/>
              </a:rPr>
              <a:t>was dem andern dient</a:t>
            </a:r>
            <a:r>
              <a:rPr lang="de-DE" sz="2400" b="1" dirty="0">
                <a:solidFill>
                  <a:srgbClr val="7030A0"/>
                </a:solidFill>
                <a:latin typeface="Arial Black" panose="020B0A04020102020204" pitchFamily="34" charset="0"/>
              </a:rPr>
              <a:t>.</a:t>
            </a:r>
            <a:endParaRPr lang="de-DE" sz="2400" dirty="0">
              <a:solidFill>
                <a:srgbClr val="7030A0"/>
              </a:solidFill>
              <a:latin typeface="Arial Black" panose="020B0A04020102020204" pitchFamily="34" charset="0"/>
            </a:endParaRPr>
          </a:p>
          <a:p>
            <a:pPr marL="533400" indent="-533400" algn="just">
              <a:buFont typeface="Wingdings" panose="05000000000000000000" pitchFamily="2" charset="2"/>
              <a:buChar char="à"/>
            </a:pPr>
            <a:endParaRPr lang="de-DE" sz="800" b="1" dirty="0">
              <a:solidFill>
                <a:srgbClr val="0070C0"/>
              </a:solidFill>
              <a:effectLst>
                <a:outerShdw blurRad="38100" dist="38100" dir="2700000" algn="tl">
                  <a:srgbClr val="000000">
                    <a:alpha val="43137"/>
                  </a:srgbClr>
                </a:outerShdw>
              </a:effectLst>
            </a:endParaRPr>
          </a:p>
          <a:p>
            <a:pPr marL="533400" indent="-533400" algn="just">
              <a:buFont typeface="Wingdings" panose="05000000000000000000" pitchFamily="2" charset="2"/>
              <a:buChar char="à"/>
            </a:pPr>
            <a:r>
              <a:rPr lang="de-DE" sz="3200" b="1" dirty="0">
                <a:solidFill>
                  <a:srgbClr val="0070C0"/>
                </a:solidFill>
                <a:effectLst>
                  <a:outerShdw blurRad="38100" dist="38100" dir="2700000" algn="tl">
                    <a:srgbClr val="000000">
                      <a:alpha val="43137"/>
                    </a:srgbClr>
                  </a:outerShdw>
                </a:effectLst>
              </a:rPr>
              <a:t>Sobald ich sündige, bin ich Sklave der Sünde, ich bin nicht mehr frei, bin aus dem Rahmen Gottes herausgefallen!</a:t>
            </a:r>
            <a:endParaRPr lang="de-DE"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81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1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C60F28-054A-426E-B41D-31C718787C4E}"/>
              </a:ext>
            </a:extLst>
          </p:cNvPr>
          <p:cNvSpPr/>
          <p:nvPr/>
        </p:nvSpPr>
        <p:spPr>
          <a:xfrm>
            <a:off x="0" y="0"/>
            <a:ext cx="12192000" cy="7165744"/>
          </a:xfrm>
          <a:prstGeom prst="rect">
            <a:avLst/>
          </a:prstGeom>
        </p:spPr>
        <p:txBody>
          <a:bodyPr wrap="square">
            <a:spAutoFit/>
          </a:bodyPr>
          <a:lstStyle/>
          <a:p>
            <a:pPr algn="ctr">
              <a:lnSpc>
                <a:spcPct val="107000"/>
              </a:lnSpc>
              <a:spcAft>
                <a:spcPts val="0"/>
              </a:spcAft>
            </a:pPr>
            <a:r>
              <a:rPr lang="de-DE" sz="2400" b="1" dirty="0">
                <a:solidFill>
                  <a:srgbClr val="7030A0"/>
                </a:solidFill>
                <a:latin typeface="Arial Black" panose="020B0A04020102020204" pitchFamily="34" charset="0"/>
                <a:ea typeface="Calibri" panose="020F0502020204030204" pitchFamily="34" charset="0"/>
                <a:cs typeface="Times New Roman" panose="02020603050405020304" pitchFamily="18" charset="0"/>
              </a:rPr>
              <a:t>Phil. 2, 3-5:</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b="1" dirty="0">
                <a:solidFill>
                  <a:srgbClr val="7030A0"/>
                </a:solidFill>
                <a:latin typeface="Arial Black" panose="020B0A04020102020204" pitchFamily="34" charset="0"/>
                <a:ea typeface="Calibri" panose="020F0502020204030204" pitchFamily="34" charset="0"/>
                <a:cs typeface="Times New Roman" panose="02020603050405020304" pitchFamily="18" charset="0"/>
              </a:rPr>
              <a:t>Tut nichts aus Eigennutz oder um eitler Ehre willen, sondern in Demut achte einer den andern höher als sich selbst, und ein jeder sehe nicht auf das Seine, sondern auch auf das, was dem andern dient. Seid so unter euch gesinnt, wie es der Gemeinschaft in Christus Jesus </a:t>
            </a:r>
            <a:r>
              <a:rPr lang="de-DE" sz="2400" b="1" dirty="0" err="1">
                <a:solidFill>
                  <a:srgbClr val="7030A0"/>
                </a:solidFill>
                <a:latin typeface="Arial Black" panose="020B0A04020102020204" pitchFamily="34" charset="0"/>
                <a:ea typeface="Calibri" panose="020F0502020204030204" pitchFamily="34" charset="0"/>
                <a:cs typeface="Times New Roman" panose="02020603050405020304" pitchFamily="18" charset="0"/>
              </a:rPr>
              <a:t>ent</a:t>
            </a:r>
            <a:r>
              <a:rPr lang="de-DE" sz="2400" b="1" dirty="0">
                <a:solidFill>
                  <a:srgbClr val="7030A0"/>
                </a:solidFill>
                <a:latin typeface="Arial Black" panose="020B0A04020102020204" pitchFamily="34" charset="0"/>
                <a:ea typeface="Calibri" panose="020F0502020204030204" pitchFamily="34" charset="0"/>
                <a:cs typeface="Times New Roman" panose="02020603050405020304" pitchFamily="18" charset="0"/>
              </a:rPr>
              <a:t>-spricht:</a:t>
            </a:r>
          </a:p>
          <a:p>
            <a:pPr algn="just">
              <a:lnSpc>
                <a:spcPct val="107000"/>
              </a:lnSpc>
              <a:spcAft>
                <a:spcPts val="800"/>
              </a:spcAft>
            </a:pPr>
            <a:r>
              <a:rPr lang="de-DE" sz="3600" b="1" dirty="0">
                <a:effectLst>
                  <a:outerShdw blurRad="38100" dist="38100" dir="2700000" algn="tl">
                    <a:srgbClr val="000000">
                      <a:alpha val="43137"/>
                    </a:srgbClr>
                  </a:outerShdw>
                </a:effectLst>
              </a:rPr>
              <a:t>Christliche Freiheit</a:t>
            </a:r>
          </a:p>
          <a:p>
            <a:pPr algn="ctr"/>
            <a:r>
              <a:rPr lang="de-DE" sz="2400" b="1" dirty="0">
                <a:solidFill>
                  <a:srgbClr val="7030A0"/>
                </a:solidFill>
                <a:effectLst>
                  <a:outerShdw blurRad="38100" dist="38100" dir="2700000" algn="tl">
                    <a:srgbClr val="000000">
                      <a:alpha val="43137"/>
                    </a:srgbClr>
                  </a:outerShdw>
                </a:effectLst>
                <a:latin typeface="Arial Black" panose="020B0A04020102020204" pitchFamily="34" charset="0"/>
              </a:rPr>
              <a:t>Phil. 1, 21:</a:t>
            </a:r>
          </a:p>
          <a:p>
            <a:pPr algn="ctr"/>
            <a:r>
              <a:rPr lang="de-DE" sz="2400" b="1" dirty="0">
                <a:solidFill>
                  <a:srgbClr val="7030A0"/>
                </a:solidFill>
                <a:effectLst>
                  <a:outerShdw blurRad="38100" dist="38100" dir="2700000" algn="tl">
                    <a:srgbClr val="000000">
                      <a:alpha val="43137"/>
                    </a:srgbClr>
                  </a:outerShdw>
                </a:effectLst>
                <a:latin typeface="Arial Black" panose="020B0A04020102020204" pitchFamily="34" charset="0"/>
              </a:rPr>
              <a:t>Denn Christus ist mein Leben, und Sterben ist mein Gewinn.</a:t>
            </a:r>
          </a:p>
          <a:p>
            <a:pPr algn="ctr"/>
            <a:endParaRPr lang="de-DE" sz="800" b="1" dirty="0">
              <a:solidFill>
                <a:srgbClr val="7030A0"/>
              </a:solidFill>
              <a:effectLst>
                <a:outerShdw blurRad="38100" dist="38100" dir="2700000" algn="tl">
                  <a:srgbClr val="000000">
                    <a:alpha val="43137"/>
                  </a:srgbClr>
                </a:outerShdw>
              </a:effectLst>
              <a:latin typeface="Arial Black" panose="020B0A04020102020204" pitchFamily="34" charset="0"/>
            </a:endParaRPr>
          </a:p>
          <a:p>
            <a:pPr algn="ctr"/>
            <a:r>
              <a:rPr lang="de-DE" sz="2400" b="1" dirty="0">
                <a:solidFill>
                  <a:srgbClr val="7030A0"/>
                </a:solidFill>
                <a:effectLst>
                  <a:outerShdw blurRad="38100" dist="38100" dir="2700000" algn="tl">
                    <a:srgbClr val="000000">
                      <a:alpha val="43137"/>
                    </a:srgbClr>
                  </a:outerShdw>
                </a:effectLst>
                <a:latin typeface="Arial Black" panose="020B0A04020102020204" pitchFamily="34" charset="0"/>
              </a:rPr>
              <a:t>Joh. 8. 36:</a:t>
            </a:r>
          </a:p>
          <a:p>
            <a:pPr algn="ctr"/>
            <a:r>
              <a:rPr lang="de-DE" sz="2400" b="1" dirty="0">
                <a:solidFill>
                  <a:srgbClr val="7030A0"/>
                </a:solidFill>
                <a:effectLst>
                  <a:outerShdw blurRad="38100" dist="38100" dir="2700000" algn="tl">
                    <a:srgbClr val="000000">
                      <a:alpha val="43137"/>
                    </a:srgbClr>
                  </a:outerShdw>
                </a:effectLst>
                <a:latin typeface="Arial Black" panose="020B0A04020102020204" pitchFamily="34" charset="0"/>
              </a:rPr>
              <a:t>Wenn euch nun der Sohn frei macht, so seid ihr wirklich frei.</a:t>
            </a:r>
          </a:p>
          <a:p>
            <a:endParaRPr lang="de-DE" sz="800" dirty="0">
              <a:solidFill>
                <a:srgbClr val="7030A0"/>
              </a:solidFill>
              <a:latin typeface="Arial Black" panose="020B0A04020102020204" pitchFamily="34" charset="0"/>
            </a:endParaRPr>
          </a:p>
          <a:p>
            <a:pPr algn="just">
              <a:lnSpc>
                <a:spcPct val="107000"/>
              </a:lnSpc>
              <a:spcAft>
                <a:spcPts val="800"/>
              </a:spcAft>
            </a:pPr>
            <a:r>
              <a:rPr lang="de-DE" sz="3600" b="1" dirty="0">
                <a:effectLst>
                  <a:outerShdw blurRad="38100" dist="38100" dir="2700000" algn="tl">
                    <a:srgbClr val="000000">
                      <a:alpha val="43137"/>
                    </a:srgbClr>
                  </a:outerShdw>
                </a:effectLst>
              </a:rPr>
              <a:t>Mit meiner Freiheit recht umgehen</a:t>
            </a:r>
          </a:p>
          <a:p>
            <a:pPr algn="ctr"/>
            <a:r>
              <a:rPr lang="de-DE" sz="2400" b="1" dirty="0">
                <a:solidFill>
                  <a:srgbClr val="7030A0"/>
                </a:solidFill>
                <a:latin typeface="Arial Black" panose="020B0A04020102020204" pitchFamily="34" charset="0"/>
              </a:rPr>
              <a:t>1. Kor. 9, 19-22:</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Denn obwohl ich frei bin von jedermann, habe ich doch mich selbst jedermann zum Knecht gemacht, auf dass ich möglichst viele gewinne. </a:t>
            </a:r>
            <a:endParaRPr lang="de-DE" sz="2400" dirty="0">
              <a:solidFill>
                <a:srgbClr val="7030A0"/>
              </a:solidFill>
              <a:latin typeface="Arial Black" panose="020B0A04020102020204" pitchFamily="34" charset="0"/>
            </a:endParaRPr>
          </a:p>
          <a:p>
            <a:pPr algn="just">
              <a:lnSpc>
                <a:spcPct val="107000"/>
              </a:lnSpc>
              <a:spcAft>
                <a:spcPts val="800"/>
              </a:spcAft>
            </a:pP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93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1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1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left)">
                                      <p:cBhvr>
                                        <p:cTn id="42" dur="1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left)">
                                      <p:cBhvr>
                                        <p:cTn id="47" dur="1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wipe(left)">
                                      <p:cBhvr>
                                        <p:cTn id="52" dur="1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089D93D-3225-4BC5-BADA-89A5E7BB22F2}"/>
              </a:ext>
            </a:extLst>
          </p:cNvPr>
          <p:cNvSpPr/>
          <p:nvPr/>
        </p:nvSpPr>
        <p:spPr>
          <a:xfrm>
            <a:off x="0" y="0"/>
            <a:ext cx="12155487" cy="6740307"/>
          </a:xfrm>
          <a:prstGeom prst="rect">
            <a:avLst/>
          </a:prstGeom>
        </p:spPr>
        <p:txBody>
          <a:bodyPr wrap="square">
            <a:spAutoFit/>
          </a:bodyPr>
          <a:lstStyle/>
          <a:p>
            <a:pPr algn="just">
              <a:lnSpc>
                <a:spcPts val="3300"/>
              </a:lnSpc>
              <a:spcAft>
                <a:spcPts val="800"/>
              </a:spcAft>
            </a:pP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Den Juden bin ich wie ein Jude geworden, damit ich die Juden </a:t>
            </a:r>
            <a:r>
              <a:rPr lang="de-DE" sz="2400" b="1" dirty="0" err="1">
                <a:solidFill>
                  <a:srgbClr val="7030A0"/>
                </a:solidFill>
                <a:latin typeface="Arial Black" panose="020B0A04020102020204" pitchFamily="34" charset="0"/>
                <a:ea typeface="Calibri" panose="020F0502020204030204" pitchFamily="34" charset="0"/>
                <a:cs typeface="Arial" panose="020B0604020202020204" pitchFamily="34" charset="0"/>
              </a:rPr>
              <a:t>ge-winne</a:t>
            </a: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 Denen unter dem Gesetz bin ich wie einer unter dem Gesetz geworden - obwohl ich selbst nicht unter dem Gesetz bin -, damit ich die unter dem Gesetz gewinne. </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ts val="3300"/>
              </a:lnSpc>
              <a:spcAft>
                <a:spcPts val="800"/>
              </a:spcAft>
            </a:pP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Denen ohne Gesetz bin ich wie einer ohne Gesetz geworden - obwohl ich doch nicht ohne Gesetz bin vor Gott, sondern bin im Gesetz vor Christus -, damit ich die ohne Gesetz gewinne. </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ts val="3300"/>
              </a:lnSpc>
              <a:spcAft>
                <a:spcPts val="800"/>
              </a:spcAft>
            </a:pP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Den Schwachen bin ich ein Schwacher geworden, damit ich die Schwa-</a:t>
            </a:r>
            <a:r>
              <a:rPr lang="de-DE" sz="2400" b="1" dirty="0" err="1">
                <a:solidFill>
                  <a:srgbClr val="7030A0"/>
                </a:solidFill>
                <a:latin typeface="Arial Black" panose="020B0A04020102020204" pitchFamily="34" charset="0"/>
                <a:ea typeface="Calibri" panose="020F0502020204030204" pitchFamily="34" charset="0"/>
                <a:cs typeface="Arial" panose="020B0604020202020204" pitchFamily="34" charset="0"/>
              </a:rPr>
              <a:t>chen</a:t>
            </a: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 gewinne. Ich bin allen alles geworden, damit ich auf alle Weise etliche rette. </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ts val="3300"/>
              </a:lnSpc>
              <a:spcAft>
                <a:spcPts val="800"/>
              </a:spcAft>
            </a:pPr>
            <a:r>
              <a:rPr lang="de-DE" sz="2400" b="1" dirty="0">
                <a:solidFill>
                  <a:srgbClr val="7030A0"/>
                </a:solidFill>
                <a:latin typeface="Arial Black" panose="020B0A04020102020204" pitchFamily="34" charset="0"/>
                <a:ea typeface="Calibri" panose="020F0502020204030204" pitchFamily="34" charset="0"/>
                <a:cs typeface="Arial" panose="020B0604020202020204" pitchFamily="34" charset="0"/>
              </a:rPr>
              <a:t>Alles aber tue ich um des Evangeliums willen, auf dass ich an ihm teil-habe.</a:t>
            </a:r>
          </a:p>
          <a:p>
            <a:pPr algn="just">
              <a:lnSpc>
                <a:spcPct val="107000"/>
              </a:lnSpc>
              <a:spcAft>
                <a:spcPts val="800"/>
              </a:spcAft>
            </a:pPr>
            <a:r>
              <a:rPr lang="de-DE" sz="3600" b="1" dirty="0">
                <a:effectLst>
                  <a:outerShdw blurRad="38100" dist="38100" dir="2700000" algn="tl">
                    <a:srgbClr val="000000">
                      <a:alpha val="43137"/>
                    </a:srgbClr>
                  </a:outerShdw>
                </a:effectLst>
                <a:latin typeface="+mj-lt"/>
              </a:rPr>
              <a:t>Das ist Freiheit! - Wenn wir diese Freiheit nicht leben, dann sind wir gefangen, ein Sklave der Ungerechtigkeit. </a:t>
            </a:r>
            <a:r>
              <a:rPr lang="de-DE" sz="3600" b="1"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 </a:t>
            </a:r>
            <a:endParaRPr lang="de-DE" sz="3600" b="1"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9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4B26106-973F-4097-A072-638C04E5FAC5}"/>
              </a:ext>
            </a:extLst>
          </p:cNvPr>
          <p:cNvSpPr/>
          <p:nvPr/>
        </p:nvSpPr>
        <p:spPr>
          <a:xfrm>
            <a:off x="0" y="0"/>
            <a:ext cx="12192000" cy="6085833"/>
          </a:xfrm>
          <a:prstGeom prst="rect">
            <a:avLst/>
          </a:prstGeom>
        </p:spPr>
        <p:txBody>
          <a:bodyPr wrap="square">
            <a:spAutoFit/>
          </a:bodyPr>
          <a:lstStyle/>
          <a:p>
            <a:pPr algn="just">
              <a:lnSpc>
                <a:spcPct val="115000"/>
              </a:lnSpc>
              <a:spcAft>
                <a:spcPts val="800"/>
              </a:spcAft>
            </a:pPr>
            <a:r>
              <a:rPr lang="de-DE" sz="3600" b="1" dirty="0">
                <a:latin typeface="+mj-lt"/>
                <a:ea typeface="Calibri" panose="020F0502020204030204" pitchFamily="34" charset="0"/>
                <a:cs typeface="Arial" panose="020B0604020202020204" pitchFamily="34" charset="0"/>
              </a:rPr>
              <a:t>Wovon befreit?</a:t>
            </a:r>
          </a:p>
          <a:p>
            <a:pPr marL="742950" indent="-742950" algn="just">
              <a:lnSpc>
                <a:spcPct val="115000"/>
              </a:lnSpc>
              <a:spcAft>
                <a:spcPts val="800"/>
              </a:spcAft>
              <a:buFont typeface="+mj-lt"/>
              <a:buAutoNum type="arabicPeriod"/>
            </a:pPr>
            <a:r>
              <a:rPr lang="de-DE" sz="3600" b="1" dirty="0">
                <a:solidFill>
                  <a:srgbClr val="0070C0"/>
                </a:solidFill>
              </a:rPr>
              <a:t>Das eine Gesetz, ist das Gesetz des Todes - oder das Gesetz der Sünde. </a:t>
            </a:r>
          </a:p>
          <a:p>
            <a:pPr marL="742950" indent="-742950" algn="just">
              <a:lnSpc>
                <a:spcPct val="115000"/>
              </a:lnSpc>
              <a:spcAft>
                <a:spcPts val="800"/>
              </a:spcAft>
              <a:buFont typeface="+mj-lt"/>
              <a:buAutoNum type="arabicPeriod"/>
            </a:pPr>
            <a:r>
              <a:rPr lang="de-DE" sz="3600" b="1" dirty="0">
                <a:solidFill>
                  <a:srgbClr val="0070C0"/>
                </a:solidFill>
              </a:rPr>
              <a:t>Das andere Gesetz, ist das Gesetz des Geistes - oder das Gesetz Christi. </a:t>
            </a:r>
          </a:p>
          <a:p>
            <a:pPr algn="just">
              <a:lnSpc>
                <a:spcPct val="115000"/>
              </a:lnSpc>
              <a:spcAft>
                <a:spcPts val="800"/>
              </a:spcAft>
            </a:pPr>
            <a:endParaRPr lang="de-DE" b="1" dirty="0">
              <a:effectLst/>
              <a:latin typeface="+mj-lt"/>
              <a:ea typeface="Calibri" panose="020F0502020204030204" pitchFamily="34" charset="0"/>
              <a:cs typeface="Times New Roman" panose="02020603050405020304" pitchFamily="18" charset="0"/>
            </a:endParaRPr>
          </a:p>
          <a:p>
            <a:pPr algn="just">
              <a:lnSpc>
                <a:spcPct val="115000"/>
              </a:lnSpc>
              <a:spcAft>
                <a:spcPts val="800"/>
              </a:spcAft>
            </a:pPr>
            <a:r>
              <a:rPr lang="de-DE" sz="3600" b="1" dirty="0">
                <a:effectLst/>
                <a:latin typeface="+mj-lt"/>
                <a:ea typeface="Calibri" panose="020F0502020204030204" pitchFamily="34" charset="0"/>
                <a:cs typeface="Times New Roman" panose="02020603050405020304" pitchFamily="18" charset="0"/>
              </a:rPr>
              <a:t>Gleichnis: </a:t>
            </a:r>
          </a:p>
          <a:p>
            <a:pPr algn="just">
              <a:lnSpc>
                <a:spcPct val="115000"/>
              </a:lnSpc>
              <a:spcAft>
                <a:spcPts val="800"/>
              </a:spcAft>
            </a:pPr>
            <a:r>
              <a:rPr lang="de-DE" sz="3600" b="1" dirty="0">
                <a:effectLst/>
                <a:latin typeface="+mj-lt"/>
                <a:ea typeface="Calibri" panose="020F0502020204030204" pitchFamily="34" charset="0"/>
                <a:cs typeface="Times New Roman" panose="02020603050405020304" pitchFamily="18" charset="0"/>
              </a:rPr>
              <a:t>Vom Gesetz der Schwerkraft</a:t>
            </a:r>
          </a:p>
          <a:p>
            <a:pPr algn="just">
              <a:lnSpc>
                <a:spcPct val="115000"/>
              </a:lnSpc>
              <a:spcAft>
                <a:spcPts val="800"/>
              </a:spcAft>
            </a:pPr>
            <a:endParaRPr lang="de-DE" sz="3600" dirty="0">
              <a:effectLst/>
              <a:latin typeface="+mj-lt"/>
              <a:ea typeface="Calibri" panose="020F0502020204030204" pitchFamily="34" charset="0"/>
              <a:cs typeface="Times New Roman" panose="02020603050405020304" pitchFamily="18" charset="0"/>
            </a:endParaRPr>
          </a:p>
        </p:txBody>
      </p:sp>
      <p:pic>
        <p:nvPicPr>
          <p:cNvPr id="3" name="Grafik 2" descr="https://www.startpage.com/av/proxy-image?piurl=https%3A%2F%2Fwww.stuttgarter-zeitung.de%2Fmedia.media.26a29941-df53-48b4-bb18-a078c8450385.original1024.jpg&amp;sp=1631193464T75672c3a9a7bde3a0b96e1628f3474a9facaf2d919a7f1966993d2da2fcb6808">
            <a:extLst>
              <a:ext uri="{FF2B5EF4-FFF2-40B4-BE49-F238E27FC236}">
                <a16:creationId xmlns:a16="http://schemas.microsoft.com/office/drawing/2014/main" id="{4745F52D-85AA-4FB1-B2B9-62E70C9415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4860" y="2679700"/>
            <a:ext cx="6947140" cy="4178300"/>
          </a:xfrm>
          <a:prstGeom prst="rect">
            <a:avLst/>
          </a:prstGeom>
          <a:noFill/>
          <a:ln>
            <a:noFill/>
          </a:ln>
        </p:spPr>
      </p:pic>
    </p:spTree>
    <p:extLst>
      <p:ext uri="{BB962C8B-B14F-4D97-AF65-F5344CB8AC3E}">
        <p14:creationId xmlns:p14="http://schemas.microsoft.com/office/powerpoint/2010/main" val="25299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7A09EF3-4D5E-4CA7-B069-7AE72EC0AE1C}"/>
              </a:ext>
            </a:extLst>
          </p:cNvPr>
          <p:cNvSpPr/>
          <p:nvPr/>
        </p:nvSpPr>
        <p:spPr>
          <a:xfrm>
            <a:off x="36512" y="0"/>
            <a:ext cx="12155487" cy="6653681"/>
          </a:xfrm>
          <a:prstGeom prst="rect">
            <a:avLst/>
          </a:prstGeom>
        </p:spPr>
        <p:txBody>
          <a:bodyPr wrap="square">
            <a:spAutoFit/>
          </a:bodyPr>
          <a:lstStyle/>
          <a:p>
            <a:pPr marL="457200" algn="ctr">
              <a:lnSpc>
                <a:spcPct val="107000"/>
              </a:lnSpc>
              <a:spcAft>
                <a:spcPts val="800"/>
              </a:spcAft>
            </a:pPr>
            <a:r>
              <a:rPr lang="de-DE" sz="2400" dirty="0">
                <a:solidFill>
                  <a:srgbClr val="7030A0"/>
                </a:solidFill>
                <a:latin typeface="Arial Black" panose="020B0A04020102020204" pitchFamily="34" charset="0"/>
                <a:ea typeface="Calibri" panose="020F0502020204030204" pitchFamily="34" charset="0"/>
                <a:cs typeface="Arial" panose="020B0604020202020204" pitchFamily="34" charset="0"/>
              </a:rPr>
              <a:t>Röm. 8, 2:</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dirty="0">
                <a:solidFill>
                  <a:srgbClr val="7030A0"/>
                </a:solidFill>
                <a:latin typeface="Arial Black" panose="020B0A04020102020204" pitchFamily="34" charset="0"/>
                <a:ea typeface="Calibri" panose="020F0502020204030204" pitchFamily="34" charset="0"/>
                <a:cs typeface="Arial" panose="020B0604020202020204" pitchFamily="34" charset="0"/>
              </a:rPr>
              <a:t>Denn das Gesetz des Geistes, der lebendig macht in Christus Jesus, hat dich frei gemacht von dem Gesetz der Sünde und des Todes.</a:t>
            </a:r>
          </a:p>
          <a:p>
            <a:pPr algn="ctr"/>
            <a:r>
              <a:rPr lang="de-DE" sz="2400" b="1" dirty="0">
                <a:solidFill>
                  <a:srgbClr val="7030A0"/>
                </a:solidFill>
                <a:latin typeface="Arial Black" panose="020B0A04020102020204" pitchFamily="34" charset="0"/>
              </a:rPr>
              <a:t>Joh. 15, 4.5:</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Bleibt in mir und ich in euch. Wie die Rebe keine Frucht bringen kann aus sich selbst, wenn sie nicht am Weinstock bleibt, so auch ihr nicht, wenn ihr nicht an mir bleibt. Ich bin der Weinstock, ihr seid die Reben. Wer in mir bleibt und ich in ihm, der bringt viel Frucht; denn ohne mich könnt ihr nichts tun.</a:t>
            </a:r>
          </a:p>
          <a:p>
            <a:pPr algn="ctr"/>
            <a:r>
              <a:rPr lang="de-DE" sz="2400" b="1" dirty="0">
                <a:solidFill>
                  <a:srgbClr val="7030A0"/>
                </a:solidFill>
                <a:latin typeface="Arial Black" panose="020B0A04020102020204" pitchFamily="34" charset="0"/>
              </a:rPr>
              <a:t>2. Kor. 3, 17.18:</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Der Herr ist der Geist; wo aber der Geist des Herrn ist, da ist Freiheit. </a:t>
            </a:r>
            <a:r>
              <a:rPr lang="de-DE" sz="2400" dirty="0">
                <a:solidFill>
                  <a:srgbClr val="7030A0"/>
                </a:solidFill>
                <a:latin typeface="Arial Black" panose="020B0A04020102020204" pitchFamily="34" charset="0"/>
              </a:rPr>
              <a:t>–</a:t>
            </a:r>
            <a:r>
              <a:rPr lang="de-DE" sz="2400" b="1" dirty="0">
                <a:solidFill>
                  <a:srgbClr val="7030A0"/>
                </a:solidFill>
                <a:latin typeface="Arial Black" panose="020B0A04020102020204" pitchFamily="34" charset="0"/>
              </a:rPr>
              <a:t>Wir alle aber spiegeln mit aufgedecktem Angesicht die Herrlichkeit des Herrn wider, und wir werden verwandelt in sein Bild von einer Herrlich-</a:t>
            </a:r>
            <a:r>
              <a:rPr lang="de-DE" sz="2400" b="1" dirty="0" err="1">
                <a:solidFill>
                  <a:srgbClr val="7030A0"/>
                </a:solidFill>
                <a:latin typeface="Arial Black" panose="020B0A04020102020204" pitchFamily="34" charset="0"/>
              </a:rPr>
              <a:t>keit</a:t>
            </a:r>
            <a:r>
              <a:rPr lang="de-DE" sz="2400" b="1" dirty="0">
                <a:solidFill>
                  <a:srgbClr val="7030A0"/>
                </a:solidFill>
                <a:latin typeface="Arial Black" panose="020B0A04020102020204" pitchFamily="34" charset="0"/>
              </a:rPr>
              <a:t> zur andern von dem Herrn, welcher Geist ist. </a:t>
            </a:r>
            <a:endParaRPr lang="de-DE" sz="2400" dirty="0">
              <a:solidFill>
                <a:srgbClr val="7030A0"/>
              </a:solidFill>
              <a:latin typeface="Arial Black" panose="020B0A04020102020204" pitchFamily="34" charset="0"/>
            </a:endParaRPr>
          </a:p>
          <a:p>
            <a:r>
              <a:rPr lang="de-DE" sz="2400" dirty="0">
                <a:latin typeface="Arial Narrow" panose="020B0606020202030204" pitchFamily="34" charset="0"/>
              </a:rPr>
              <a:t>Hier steht nicht: „</a:t>
            </a:r>
            <a:r>
              <a:rPr lang="de-DE" sz="2400" b="1" dirty="0">
                <a:latin typeface="Arial Narrow" panose="020B0606020202030204" pitchFamily="34" charset="0"/>
              </a:rPr>
              <a:t>Wir sind einmalig verwandelt worden am Tag unserer Wiedergeburt." </a:t>
            </a:r>
            <a:endParaRPr lang="de-DE" sz="2400" dirty="0">
              <a:latin typeface="Arial Narrow" panose="020B0606020202030204" pitchFamily="34" charset="0"/>
            </a:endParaRPr>
          </a:p>
          <a:p>
            <a:r>
              <a:rPr lang="de-DE" sz="2400" dirty="0">
                <a:latin typeface="Arial Narrow" panose="020B0606020202030204" pitchFamily="34" charset="0"/>
              </a:rPr>
              <a:t>Hier steht auch nicht: „</a:t>
            </a:r>
            <a:r>
              <a:rPr lang="de-DE" sz="2400" b="1" dirty="0">
                <a:latin typeface="Arial Narrow" panose="020B0606020202030204" pitchFamily="34" charset="0"/>
              </a:rPr>
              <a:t>Wir werden vielleicht einmal verwandelt werden, wenn wir im Himmel sind."</a:t>
            </a:r>
            <a:endParaRPr lang="de-DE" sz="2400" dirty="0">
              <a:latin typeface="Arial Narrow" panose="020B0606020202030204" pitchFamily="34" charset="0"/>
            </a:endParaRPr>
          </a:p>
          <a:p>
            <a:r>
              <a:rPr lang="de-DE" sz="2400" dirty="0">
                <a:latin typeface="Arial Narrow" panose="020B0606020202030204" pitchFamily="34" charset="0"/>
              </a:rPr>
              <a:t>Es steht hier:</a:t>
            </a:r>
            <a:r>
              <a:rPr lang="de-DE" sz="2400" b="1" dirty="0">
                <a:latin typeface="Arial Narrow" panose="020B0606020202030204" pitchFamily="34" charset="0"/>
              </a:rPr>
              <a:t> </a:t>
            </a:r>
            <a:r>
              <a:rPr lang="de-DE" sz="2400" b="1" dirty="0">
                <a:solidFill>
                  <a:srgbClr val="7030A0"/>
                </a:solidFill>
                <a:latin typeface="Arial Black" panose="020B0A04020102020204" pitchFamily="34" charset="0"/>
              </a:rPr>
              <a:t>„...wir </a:t>
            </a:r>
            <a:r>
              <a:rPr lang="de-DE" sz="2400" b="1" dirty="0">
                <a:solidFill>
                  <a:srgbClr val="7030A0"/>
                </a:solidFill>
                <a:highlight>
                  <a:srgbClr val="FFFF00"/>
                </a:highlight>
                <a:latin typeface="Arial Black" panose="020B0A04020102020204" pitchFamily="34" charset="0"/>
              </a:rPr>
              <a:t>werden verwandelt</a:t>
            </a:r>
            <a:r>
              <a:rPr lang="de-DE" sz="2400" b="1" dirty="0">
                <a:solidFill>
                  <a:srgbClr val="7030A0"/>
                </a:solidFill>
                <a:latin typeface="Arial Black" panose="020B0A04020102020204" pitchFamily="34" charset="0"/>
              </a:rPr>
              <a:t> von einer Herrlichkeit zur anderen."</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45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1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43867-6D62-4717-8078-3B29BC983CCB}"/>
              </a:ext>
            </a:extLst>
          </p:cNvPr>
          <p:cNvSpPr>
            <a:spLocks noGrp="1"/>
          </p:cNvSpPr>
          <p:nvPr>
            <p:ph type="ctrTitle"/>
          </p:nvPr>
        </p:nvSpPr>
        <p:spPr>
          <a:xfrm>
            <a:off x="0" y="548640"/>
            <a:ext cx="12192000" cy="1424093"/>
          </a:xfrm>
        </p:spPr>
        <p:txBody>
          <a:bodyPr/>
          <a:lstStyle/>
          <a:p>
            <a:pPr algn="ctr"/>
            <a:r>
              <a:rPr lang="de-DE" b="1" dirty="0">
                <a:effectLst>
                  <a:outerShdw blurRad="38100" dist="38100" dir="2700000" algn="tl">
                    <a:srgbClr val="000000">
                      <a:alpha val="43137"/>
                    </a:srgbClr>
                  </a:outerShdw>
                </a:effectLst>
              </a:rPr>
              <a:t>(Keine) Freiheit von Gott</a:t>
            </a:r>
          </a:p>
        </p:txBody>
      </p:sp>
      <p:sp>
        <p:nvSpPr>
          <p:cNvPr id="3" name="Untertitel 2">
            <a:extLst>
              <a:ext uri="{FF2B5EF4-FFF2-40B4-BE49-F238E27FC236}">
                <a16:creationId xmlns:a16="http://schemas.microsoft.com/office/drawing/2014/main" id="{0931BBEF-6F15-4ADB-B0B4-62F350DD24C2}"/>
              </a:ext>
            </a:extLst>
          </p:cNvPr>
          <p:cNvSpPr>
            <a:spLocks noGrp="1"/>
          </p:cNvSpPr>
          <p:nvPr>
            <p:ph type="subTitle" idx="1"/>
          </p:nvPr>
        </p:nvSpPr>
        <p:spPr>
          <a:xfrm>
            <a:off x="0" y="4206876"/>
            <a:ext cx="12192000" cy="1645920"/>
          </a:xfrm>
        </p:spPr>
        <p:txBody>
          <a:bodyPr>
            <a:noAutofit/>
          </a:bodyPr>
          <a:lstStyle/>
          <a:p>
            <a:pPr algn="ctr"/>
            <a:r>
              <a:rPr lang="de-DE" sz="6000" b="1" dirty="0">
                <a:effectLst>
                  <a:outerShdw blurRad="38100" dist="38100" dir="2700000" algn="tl">
                    <a:srgbClr val="000000">
                      <a:alpha val="43137"/>
                    </a:srgbClr>
                  </a:outerShdw>
                </a:effectLst>
              </a:rPr>
              <a:t>Sensibilisierung im Umgang mit christlicher Freiheit</a:t>
            </a:r>
          </a:p>
        </p:txBody>
      </p:sp>
    </p:spTree>
    <p:extLst>
      <p:ext uri="{BB962C8B-B14F-4D97-AF65-F5344CB8AC3E}">
        <p14:creationId xmlns:p14="http://schemas.microsoft.com/office/powerpoint/2010/main" val="11775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A8BB6E9-5B03-435D-B01C-DE719E039368}"/>
              </a:ext>
            </a:extLst>
          </p:cNvPr>
          <p:cNvSpPr/>
          <p:nvPr/>
        </p:nvSpPr>
        <p:spPr>
          <a:xfrm>
            <a:off x="36512" y="0"/>
            <a:ext cx="12155487" cy="6505051"/>
          </a:xfrm>
          <a:prstGeom prst="rect">
            <a:avLst/>
          </a:prstGeom>
        </p:spPr>
        <p:txBody>
          <a:bodyPr wrap="square">
            <a:spAutoFit/>
          </a:bodyPr>
          <a:lstStyle/>
          <a:p>
            <a:pPr algn="ctr">
              <a:lnSpc>
                <a:spcPct val="115000"/>
              </a:lnSpc>
              <a:spcAft>
                <a:spcPts val="800"/>
              </a:spcAft>
            </a:pPr>
            <a:r>
              <a:rPr lang="de-DE" sz="3600" b="1" dirty="0">
                <a:solidFill>
                  <a:srgbClr val="FF000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Sind wir uns bewusst, Sünde hat keinen Anspruch mehr auf uns.</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rPr>
              <a:t>Echte Freiheit </a:t>
            </a:r>
            <a:r>
              <a:rPr lang="de-DE" sz="2400" b="1" dirty="0">
                <a:effectLst>
                  <a:outerShdw blurRad="38100" dist="38100" dir="2700000" algn="tl">
                    <a:srgbClr val="000000">
                      <a:alpha val="43137"/>
                    </a:srgbClr>
                  </a:outerShdw>
                </a:effectLst>
                <a:latin typeface="+mj-lt"/>
                <a:sym typeface="Wingdings" panose="05000000000000000000" pitchFamily="2" charset="2"/>
              </a:rPr>
              <a:t>- </a:t>
            </a:r>
            <a:r>
              <a:rPr lang="de-DE" sz="2400" b="1" dirty="0">
                <a:effectLst>
                  <a:outerShdw blurRad="38100" dist="38100" dir="2700000" algn="tl">
                    <a:srgbClr val="000000">
                      <a:alpha val="43137"/>
                    </a:srgbClr>
                  </a:outerShdw>
                </a:effectLst>
                <a:latin typeface="+mj-lt"/>
              </a:rPr>
              <a:t>Möglichkeit zum NEIN </a:t>
            </a:r>
            <a:r>
              <a:rPr lang="de-DE" sz="2400" b="1" dirty="0">
                <a:solidFill>
                  <a:srgbClr val="FF000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 </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Segen oder Fluch</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rPr>
              <a:t>Freiheitskämpfer - oder Terrorist</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Geistlicher Terrorismus  - Rücksicht auf den Nächsten</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Freiheit für Gerechtigkeit bringt Segen, hat Zukunft </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Freiheit nie ohne Regeln </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rPr>
              <a:t>Freiheit Andersdenkender bildet eine Grenze</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rPr>
              <a:t>Geistliche Anarchie</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Anstoß geben – Anstoß nehmen</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Nichtstun ist keine Lösung</a:t>
            </a:r>
          </a:p>
          <a:p>
            <a:pPr marL="285750" indent="-285750">
              <a:lnSpc>
                <a:spcPct val="115000"/>
              </a:lnSpc>
              <a:spcAft>
                <a:spcPts val="800"/>
              </a:spcAft>
              <a:buFont typeface="Wingdings" panose="05000000000000000000" pitchFamily="2" charset="2"/>
              <a:buChar char="Ø"/>
            </a:pPr>
            <a:r>
              <a:rPr lang="de-DE" sz="24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Auf Freiheit verzichten aus Liebe zum Nächsten</a:t>
            </a:r>
            <a:endParaRPr lang="de-DE" sz="32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0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1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1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1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1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4244526-0B0B-4A85-AE96-3F9D0D9743CE}"/>
              </a:ext>
            </a:extLst>
          </p:cNvPr>
          <p:cNvSpPr/>
          <p:nvPr/>
        </p:nvSpPr>
        <p:spPr>
          <a:xfrm>
            <a:off x="0" y="0"/>
            <a:ext cx="12155487" cy="7232749"/>
          </a:xfrm>
          <a:prstGeom prst="rect">
            <a:avLst/>
          </a:prstGeom>
        </p:spPr>
        <p:txBody>
          <a:bodyPr wrap="square">
            <a:spAutoFit/>
          </a:bodyPr>
          <a:lstStyle/>
          <a:p>
            <a:r>
              <a:rPr lang="de-DE" sz="2400" b="1" dirty="0">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Fehlverhalten:</a:t>
            </a:r>
          </a:p>
          <a:p>
            <a:pPr marL="534988" indent="-534988">
              <a:buFont typeface="Wingdings" panose="05000000000000000000" pitchFamily="2" charset="2"/>
              <a:buChar char="v"/>
            </a:pPr>
            <a:r>
              <a:rPr lang="de-DE" sz="2400" b="1" dirty="0">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unsere Meinung über die klaren Aussagen der Schrift stellen</a:t>
            </a:r>
          </a:p>
          <a:p>
            <a:pPr marL="534988" indent="-534988">
              <a:buFont typeface="Wingdings" panose="05000000000000000000" pitchFamily="2" charset="2"/>
              <a:buChar char="v"/>
            </a:pPr>
            <a:r>
              <a:rPr lang="de-DE" sz="2400" b="1" dirty="0">
                <a:effectLst>
                  <a:outerShdw blurRad="38100" dist="38100" dir="2700000" algn="tl">
                    <a:srgbClr val="000000">
                      <a:alpha val="43137"/>
                    </a:srgbClr>
                  </a:outerShdw>
                </a:effectLst>
              </a:rPr>
              <a:t>Aussagen des NTs uminterpretieren</a:t>
            </a:r>
          </a:p>
          <a:p>
            <a:pPr marL="534988" indent="-534988">
              <a:buFont typeface="Wingdings" panose="05000000000000000000" pitchFamily="2" charset="2"/>
              <a:buChar char="v"/>
            </a:pPr>
            <a:r>
              <a:rPr lang="de-DE" sz="2400" b="1" dirty="0">
                <a:effectLst>
                  <a:outerShdw blurRad="38100" dist="38100" dir="2700000" algn="tl">
                    <a:srgbClr val="000000">
                      <a:alpha val="43137"/>
                    </a:srgbClr>
                  </a:outerShdw>
                </a:effectLst>
              </a:rPr>
              <a:t>einzelne Bibelstellen herauspicken und übertreiben</a:t>
            </a:r>
          </a:p>
          <a:p>
            <a:pPr marL="534988" indent="-534988">
              <a:buFont typeface="Wingdings" panose="05000000000000000000" pitchFamily="2" charset="2"/>
              <a:buChar char="v"/>
            </a:pPr>
            <a:r>
              <a:rPr lang="de-DE" sz="2400" b="1" dirty="0">
                <a:effectLst>
                  <a:outerShdw blurRad="38100" dist="38100" dir="2700000" algn="tl">
                    <a:srgbClr val="000000">
                      <a:alpha val="43137"/>
                    </a:srgbClr>
                  </a:outerShdw>
                </a:effectLst>
              </a:rPr>
              <a:t>Gesamtschau der Lehre des ATs und des NTs vernachlässigen</a:t>
            </a:r>
          </a:p>
          <a:p>
            <a:endParaRPr lang="de-DE" sz="2400" b="1" dirty="0">
              <a:effectLst>
                <a:outerShdw blurRad="38100" dist="38100" dir="2700000" algn="tl">
                  <a:srgbClr val="000000">
                    <a:alpha val="43137"/>
                  </a:srgbClr>
                </a:outerShdw>
              </a:effectLst>
            </a:endParaRPr>
          </a:p>
          <a:p>
            <a:r>
              <a:rPr lang="de-DE" sz="3200" b="1" dirty="0">
                <a:solidFill>
                  <a:srgbClr val="0070C0"/>
                </a:solidFill>
                <a:effectLst>
                  <a:outerShdw blurRad="38100" dist="38100" dir="2700000" algn="tl">
                    <a:srgbClr val="000000">
                      <a:alpha val="43137"/>
                    </a:srgbClr>
                  </a:outerShdw>
                </a:effectLst>
              </a:rPr>
              <a:t>Dienstbar der Gerechtigkeit:</a:t>
            </a:r>
          </a:p>
          <a:p>
            <a:pPr algn="ctr"/>
            <a:r>
              <a:rPr lang="de-DE" sz="2400" b="1" dirty="0">
                <a:solidFill>
                  <a:srgbClr val="7030A0"/>
                </a:solidFill>
                <a:latin typeface="Arial Black" panose="020B0A04020102020204" pitchFamily="34" charset="0"/>
              </a:rPr>
              <a:t>1. Petr. 2, 15.16:</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Denn das ist der Wille Gottes, dass ihr durch Tun des Guten den </a:t>
            </a:r>
            <a:r>
              <a:rPr lang="de-DE" sz="2400" b="1" dirty="0" err="1">
                <a:solidFill>
                  <a:srgbClr val="7030A0"/>
                </a:solidFill>
                <a:latin typeface="Arial Black" panose="020B0A04020102020204" pitchFamily="34" charset="0"/>
              </a:rPr>
              <a:t>unwis</a:t>
            </a:r>
            <a:r>
              <a:rPr lang="de-DE" sz="2400" b="1" dirty="0">
                <a:solidFill>
                  <a:srgbClr val="7030A0"/>
                </a:solidFill>
                <a:latin typeface="Arial Black" panose="020B0A04020102020204" pitchFamily="34" charset="0"/>
              </a:rPr>
              <a:t>-senden und törichten Menschen das Maul stopft – </a:t>
            </a:r>
            <a:r>
              <a:rPr lang="de-DE" sz="2400" b="1" dirty="0">
                <a:solidFill>
                  <a:srgbClr val="7030A0"/>
                </a:solidFill>
                <a:highlight>
                  <a:srgbClr val="FFFF00"/>
                </a:highlight>
                <a:latin typeface="Arial Black" panose="020B0A04020102020204" pitchFamily="34" charset="0"/>
              </a:rPr>
              <a:t>als Freie und nicht als hättet ihr die Freiheit zum Deckmantel der Bosheit</a:t>
            </a:r>
            <a:r>
              <a:rPr lang="de-DE" sz="2400" b="1" dirty="0">
                <a:solidFill>
                  <a:srgbClr val="7030A0"/>
                </a:solidFill>
                <a:latin typeface="Arial Black" panose="020B0A04020102020204" pitchFamily="34" charset="0"/>
              </a:rPr>
              <a:t>, sondern als Knechte Gottes.</a:t>
            </a:r>
          </a:p>
          <a:p>
            <a:pPr algn="just"/>
            <a:endParaRPr lang="de-DE" sz="800" b="1" dirty="0">
              <a:solidFill>
                <a:srgbClr val="0070C0"/>
              </a:solidFill>
              <a:effectLst>
                <a:outerShdw blurRad="38100" dist="38100" dir="2700000" algn="tl">
                  <a:srgbClr val="000000">
                    <a:alpha val="43137"/>
                  </a:srgbClr>
                </a:outerShdw>
              </a:effectLst>
              <a:latin typeface="+mj-lt"/>
            </a:endParaRPr>
          </a:p>
          <a:p>
            <a:pPr algn="just"/>
            <a:r>
              <a:rPr lang="de-DE" sz="3200" b="1" dirty="0">
                <a:solidFill>
                  <a:srgbClr val="0070C0"/>
                </a:solidFill>
                <a:effectLst>
                  <a:outerShdw blurRad="38100" dist="38100" dir="2700000" algn="tl">
                    <a:srgbClr val="000000">
                      <a:alpha val="43137"/>
                    </a:srgbClr>
                  </a:outerShdw>
                </a:effectLst>
                <a:latin typeface="+mj-lt"/>
              </a:rPr>
              <a:t>andere Erkenntnis </a:t>
            </a:r>
            <a:r>
              <a:rPr lang="de-DE" sz="3200" b="1" dirty="0">
                <a:solidFill>
                  <a:srgbClr val="0070C0"/>
                </a:solidFill>
                <a:effectLst>
                  <a:outerShdw blurRad="38100" dist="38100" dir="2700000" algn="tl">
                    <a:srgbClr val="000000">
                      <a:alpha val="43137"/>
                    </a:srgbClr>
                  </a:outerShdw>
                </a:effectLst>
                <a:latin typeface="+mj-lt"/>
                <a:sym typeface="Wingdings" panose="05000000000000000000" pitchFamily="2" charset="2"/>
              </a:rPr>
              <a:t> </a:t>
            </a:r>
            <a:r>
              <a:rPr lang="de-DE" sz="3200" b="1" dirty="0">
                <a:solidFill>
                  <a:srgbClr val="0070C0"/>
                </a:solidFill>
                <a:effectLst>
                  <a:outerShdw blurRad="38100" dist="38100" dir="2700000" algn="tl">
                    <a:srgbClr val="000000">
                      <a:alpha val="43137"/>
                    </a:srgbClr>
                  </a:outerShdw>
                </a:effectLst>
                <a:latin typeface="+mj-lt"/>
              </a:rPr>
              <a:t>anderes Evangelium?</a:t>
            </a:r>
          </a:p>
          <a:p>
            <a:pPr algn="ctr"/>
            <a:endParaRPr lang="de-DE" sz="800" b="1" dirty="0">
              <a:solidFill>
                <a:srgbClr val="7030A0"/>
              </a:solidFill>
              <a:latin typeface="Arial Black" panose="020B0A04020102020204" pitchFamily="34" charset="0"/>
            </a:endParaRPr>
          </a:p>
          <a:p>
            <a:pPr algn="ctr"/>
            <a:r>
              <a:rPr lang="de-DE" sz="2400" b="1" dirty="0">
                <a:solidFill>
                  <a:srgbClr val="7030A0"/>
                </a:solidFill>
                <a:latin typeface="Arial Black" panose="020B0A04020102020204" pitchFamily="34" charset="0"/>
              </a:rPr>
              <a:t>Gal. 1, 6-9:</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Mich wundert, dass ihr euch so bald abwenden lasst von dem, der euch berufen hat in die Gnade Christi, zu einem andern Evangelium, obwohl es doch kein andres gibt. Es gibt nur einige, </a:t>
            </a:r>
            <a:r>
              <a:rPr lang="de-DE" sz="2400" b="1" dirty="0">
                <a:solidFill>
                  <a:srgbClr val="7030A0"/>
                </a:solidFill>
                <a:highlight>
                  <a:srgbClr val="FFFF00"/>
                </a:highlight>
                <a:latin typeface="Arial Black" panose="020B0A04020102020204" pitchFamily="34" charset="0"/>
              </a:rPr>
              <a:t>die euch verwirren und</a:t>
            </a:r>
            <a:br>
              <a:rPr lang="de-DE" sz="2400" b="1" dirty="0">
                <a:solidFill>
                  <a:srgbClr val="7030A0"/>
                </a:solidFill>
                <a:highlight>
                  <a:srgbClr val="FFFF00"/>
                </a:highlight>
                <a:latin typeface="Arial Black" panose="020B0A04020102020204" pitchFamily="34" charset="0"/>
              </a:rPr>
            </a:br>
            <a:endParaRPr lang="de-DE" sz="2400" b="1" dirty="0">
              <a:effectLst>
                <a:outerShdw blurRad="38100" dist="38100" dir="2700000" algn="tl">
                  <a:srgbClr val="000000">
                    <a:alpha val="43137"/>
                  </a:srgbClr>
                </a:outerShdw>
              </a:effectLst>
              <a:highlight>
                <a:srgbClr val="FFFF00"/>
              </a:highlight>
              <a:latin typeface="+mj-lt"/>
            </a:endParaRPr>
          </a:p>
        </p:txBody>
      </p:sp>
    </p:spTree>
    <p:extLst>
      <p:ext uri="{BB962C8B-B14F-4D97-AF65-F5344CB8AC3E}">
        <p14:creationId xmlns:p14="http://schemas.microsoft.com/office/powerpoint/2010/main" val="8979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1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1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1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left)">
                                      <p:cBhvr>
                                        <p:cTn id="47" dur="1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wipe(left)">
                                      <p:cBhvr>
                                        <p:cTn id="52" dur="1500"/>
                                        <p:tgtEl>
                                          <p:spTgt spid="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wipe(left)">
                                      <p:cBhvr>
                                        <p:cTn id="57" dur="1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BD878AD-773A-44AA-B7ED-84CF91C382A5}"/>
              </a:ext>
            </a:extLst>
          </p:cNvPr>
          <p:cNvSpPr/>
          <p:nvPr/>
        </p:nvSpPr>
        <p:spPr>
          <a:xfrm>
            <a:off x="0" y="-76200"/>
            <a:ext cx="12192000" cy="6432530"/>
          </a:xfrm>
          <a:prstGeom prst="rect">
            <a:avLst/>
          </a:prstGeom>
        </p:spPr>
        <p:txBody>
          <a:bodyPr wrap="square">
            <a:spAutoFit/>
          </a:bodyPr>
          <a:lstStyle/>
          <a:p>
            <a:pPr algn="just">
              <a:lnSpc>
                <a:spcPct val="150000"/>
              </a:lnSpc>
            </a:pPr>
            <a:r>
              <a:rPr lang="de-DE" sz="2400" b="1" dirty="0">
                <a:solidFill>
                  <a:srgbClr val="7030A0"/>
                </a:solidFill>
                <a:highlight>
                  <a:srgbClr val="FFFF00"/>
                </a:highlight>
                <a:latin typeface="Arial Black" panose="020B0A04020102020204" pitchFamily="34" charset="0"/>
              </a:rPr>
              <a:t>wollen das Evangelium Christi verkehren</a:t>
            </a:r>
            <a:r>
              <a:rPr lang="de-DE" sz="2400" b="1" dirty="0">
                <a:solidFill>
                  <a:srgbClr val="7030A0"/>
                </a:solidFill>
                <a:latin typeface="Arial Black" panose="020B0A04020102020204" pitchFamily="34" charset="0"/>
              </a:rPr>
              <a:t>. Aber selbst, wenn wir oder ein Engel vom Himmel euch ein Evangelium predigen würden, das anders ist, als wir es euch gepredigt haben, der sei verflucht. </a:t>
            </a:r>
            <a:endParaRPr lang="de-DE" sz="2400" dirty="0">
              <a:solidFill>
                <a:srgbClr val="7030A0"/>
              </a:solidFill>
              <a:latin typeface="Arial Black" panose="020B0A04020102020204" pitchFamily="34" charset="0"/>
            </a:endParaRPr>
          </a:p>
          <a:p>
            <a:pPr algn="ctr"/>
            <a:endParaRPr lang="de-DE" sz="800" dirty="0">
              <a:solidFill>
                <a:srgbClr val="7030A0"/>
              </a:solidFill>
              <a:latin typeface="Arial Black" panose="020B0A04020102020204" pitchFamily="34" charset="0"/>
            </a:endParaRPr>
          </a:p>
          <a:p>
            <a:pPr algn="ctr">
              <a:lnSpc>
                <a:spcPct val="150000"/>
              </a:lnSpc>
            </a:pPr>
            <a:r>
              <a:rPr lang="de-DE" sz="2400" dirty="0">
                <a:solidFill>
                  <a:srgbClr val="7030A0"/>
                </a:solidFill>
                <a:latin typeface="Arial Black" panose="020B0A04020102020204" pitchFamily="34" charset="0"/>
              </a:rPr>
              <a:t>Gal. 2, 4.5:</a:t>
            </a:r>
          </a:p>
          <a:p>
            <a:pPr algn="just">
              <a:lnSpc>
                <a:spcPct val="150000"/>
              </a:lnSpc>
            </a:pPr>
            <a:r>
              <a:rPr lang="de-DE" sz="2400" dirty="0">
                <a:solidFill>
                  <a:srgbClr val="7030A0"/>
                </a:solidFill>
                <a:latin typeface="Arial Black" panose="020B0A04020102020204" pitchFamily="34" charset="0"/>
              </a:rPr>
              <a:t>Es hatten sich aber einige falsche Brüder eingedrängt und </a:t>
            </a:r>
            <a:r>
              <a:rPr lang="de-DE" sz="2400" dirty="0" err="1">
                <a:solidFill>
                  <a:srgbClr val="7030A0"/>
                </a:solidFill>
                <a:latin typeface="Arial Black" panose="020B0A04020102020204" pitchFamily="34" charset="0"/>
              </a:rPr>
              <a:t>eingeschli-chen</a:t>
            </a:r>
            <a:r>
              <a:rPr lang="de-DE" sz="2400" dirty="0">
                <a:solidFill>
                  <a:srgbClr val="7030A0"/>
                </a:solidFill>
                <a:latin typeface="Arial Black" panose="020B0A04020102020204" pitchFamily="34" charset="0"/>
              </a:rPr>
              <a:t>, um </a:t>
            </a:r>
            <a:r>
              <a:rPr lang="de-DE" sz="2400" dirty="0">
                <a:solidFill>
                  <a:srgbClr val="7030A0"/>
                </a:solidFill>
                <a:highlight>
                  <a:srgbClr val="FFFF00"/>
                </a:highlight>
                <a:latin typeface="Arial Black" panose="020B0A04020102020204" pitchFamily="34" charset="0"/>
              </a:rPr>
              <a:t>auszukundschaften unsere Freiheit, die wir in Christus Jesus haben, und uns so zu knechten</a:t>
            </a:r>
            <a:r>
              <a:rPr lang="de-DE" sz="2400" dirty="0">
                <a:solidFill>
                  <a:srgbClr val="7030A0"/>
                </a:solidFill>
                <a:latin typeface="Arial Black" panose="020B0A04020102020204" pitchFamily="34" charset="0"/>
              </a:rPr>
              <a:t>. Denen wichen wir auch nicht eine Stunde und unterwarfen uns ihnen nicht, auf dass die Wahrheit des Evangeliums bei euch bestehen bliebe.</a:t>
            </a:r>
          </a:p>
          <a:p>
            <a:pPr algn="just"/>
            <a:endParaRPr lang="de-DE" sz="800" b="1" dirty="0">
              <a:solidFill>
                <a:srgbClr val="7030A0"/>
              </a:solidFill>
              <a:effectLst>
                <a:outerShdw blurRad="38100" dist="38100" dir="2700000" algn="tl">
                  <a:srgbClr val="000000">
                    <a:alpha val="43137"/>
                  </a:srgbClr>
                </a:outerShdw>
              </a:effectLst>
              <a:latin typeface="+mj-lt"/>
            </a:endParaRPr>
          </a:p>
          <a:p>
            <a:pPr algn="just"/>
            <a:r>
              <a:rPr lang="de-DE" sz="3200" b="1" dirty="0">
                <a:effectLst>
                  <a:outerShdw blurRad="38100" dist="38100" dir="2700000" algn="tl">
                    <a:srgbClr val="000000">
                      <a:alpha val="43137"/>
                    </a:srgbClr>
                  </a:outerShdw>
                </a:effectLst>
                <a:latin typeface="+mj-lt"/>
              </a:rPr>
              <a:t>Maßstab Gottes lässt uns viele Freiheiten und setzt klare Grenzen.</a:t>
            </a:r>
            <a:endParaRPr lang="de-DE" sz="3200" b="1" dirty="0">
              <a:solidFill>
                <a:srgbClr val="7030A0"/>
              </a:solidFill>
              <a:effectLst>
                <a:outerShdw blurRad="38100" dist="38100" dir="2700000" algn="tl">
                  <a:srgbClr val="000000">
                    <a:alpha val="43137"/>
                  </a:srgbClr>
                </a:outerShdw>
              </a:effectLst>
              <a:latin typeface="+mj-lt"/>
            </a:endParaRPr>
          </a:p>
          <a:p>
            <a:pPr algn="just"/>
            <a:endParaRPr lang="de-DE" sz="800" b="1" dirty="0">
              <a:solidFill>
                <a:srgbClr val="0070C0"/>
              </a:solidFill>
              <a:effectLst>
                <a:outerShdw blurRad="38100" dist="38100" dir="2700000" algn="tl">
                  <a:srgbClr val="000000">
                    <a:alpha val="43137"/>
                  </a:srgbClr>
                </a:outerShdw>
              </a:effectLst>
            </a:endParaRPr>
          </a:p>
          <a:p>
            <a:pPr algn="just"/>
            <a:r>
              <a:rPr lang="de-DE" sz="3200" b="1" dirty="0">
                <a:solidFill>
                  <a:srgbClr val="0070C0"/>
                </a:solidFill>
                <a:effectLst>
                  <a:outerShdw blurRad="38100" dist="38100" dir="2700000" algn="tl">
                    <a:srgbClr val="000000">
                      <a:alpha val="43137"/>
                    </a:srgbClr>
                  </a:outerShdw>
                </a:effectLst>
              </a:rPr>
              <a:t>Welchen Maßstab lege ich an? Welchen Maßstab legst du an?</a:t>
            </a:r>
          </a:p>
        </p:txBody>
      </p:sp>
    </p:spTree>
    <p:extLst>
      <p:ext uri="{BB962C8B-B14F-4D97-AF65-F5344CB8AC3E}">
        <p14:creationId xmlns:p14="http://schemas.microsoft.com/office/powerpoint/2010/main" val="57955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1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1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7682F4-B4DD-4FC1-B3C8-14CFC2BC377D}"/>
              </a:ext>
            </a:extLst>
          </p:cNvPr>
          <p:cNvSpPr/>
          <p:nvPr/>
        </p:nvSpPr>
        <p:spPr>
          <a:xfrm>
            <a:off x="0" y="0"/>
            <a:ext cx="12192000" cy="6986528"/>
          </a:xfrm>
          <a:prstGeom prst="rect">
            <a:avLst/>
          </a:prstGeom>
        </p:spPr>
        <p:txBody>
          <a:bodyPr wrap="square" numCol="2">
            <a:spAutoFit/>
          </a:bodyPr>
          <a:lstStyle/>
          <a:p>
            <a:pPr marL="533400" indent="-533400" algn="just">
              <a:buFont typeface="+mj-lt"/>
              <a:buAutoNum type="arabicPeriod"/>
            </a:pPr>
            <a:r>
              <a:rPr lang="de-DE" sz="3150" b="1" dirty="0">
                <a:solidFill>
                  <a:srgbClr val="C00000"/>
                </a:solidFill>
                <a:effectLst>
                  <a:outerShdw blurRad="38100" dist="38100" dir="2700000" algn="tl">
                    <a:srgbClr val="000000">
                      <a:alpha val="43137"/>
                    </a:srgbClr>
                  </a:outerShdw>
                </a:effectLst>
              </a:rPr>
              <a:t>„Wenn du nicht glaubst, wie ich …“</a:t>
            </a:r>
          </a:p>
          <a:p>
            <a:pPr marL="533400" indent="-533400" algn="just">
              <a:buFont typeface="+mj-lt"/>
              <a:buAutoNum type="arabicPeriod"/>
            </a:pPr>
            <a:r>
              <a:rPr lang="de-DE" sz="3200" b="1" dirty="0">
                <a:solidFill>
                  <a:srgbClr val="C00000"/>
                </a:solidFill>
                <a:effectLst>
                  <a:outerShdw blurRad="38100" dist="38100" dir="2700000" algn="tl">
                    <a:srgbClr val="000000">
                      <a:alpha val="43137"/>
                    </a:srgbClr>
                  </a:outerShdw>
                </a:effectLst>
              </a:rPr>
              <a:t>Kopfbedeckung der Frau</a:t>
            </a:r>
          </a:p>
          <a:p>
            <a:pPr marL="533400" indent="-533400" algn="just">
              <a:buFont typeface="+mj-lt"/>
              <a:buAutoNum type="arabicPeriod"/>
            </a:pPr>
            <a:r>
              <a:rPr lang="de-DE" sz="3200" b="1" dirty="0">
                <a:solidFill>
                  <a:srgbClr val="C00000"/>
                </a:solidFill>
                <a:effectLst>
                  <a:outerShdw blurRad="38100" dist="38100" dir="2700000" algn="tl">
                    <a:srgbClr val="000000">
                      <a:alpha val="43137"/>
                    </a:srgbClr>
                  </a:outerShdw>
                </a:effectLst>
              </a:rPr>
              <a:t>Neue Prophetie</a:t>
            </a:r>
          </a:p>
          <a:p>
            <a:pPr marL="533400" indent="-533400" algn="just">
              <a:buFont typeface="+mj-lt"/>
              <a:buAutoNum type="arabicPeriod"/>
            </a:pPr>
            <a:r>
              <a:rPr lang="de-DE" sz="3200" b="1" dirty="0">
                <a:solidFill>
                  <a:srgbClr val="C00000"/>
                </a:solidFill>
                <a:effectLst>
                  <a:outerShdw blurRad="38100" dist="38100" dir="2700000" algn="tl">
                    <a:srgbClr val="000000">
                      <a:alpha val="43137"/>
                    </a:srgbClr>
                  </a:outerShdw>
                </a:effectLst>
              </a:rPr>
              <a:t>Marginalien führen zu Trennung</a:t>
            </a:r>
          </a:p>
          <a:p>
            <a:pPr marL="533400" indent="-533400" algn="just">
              <a:buFont typeface="+mj-lt"/>
              <a:buAutoNum type="arabicPeriod"/>
            </a:pPr>
            <a:r>
              <a:rPr lang="de-DE" sz="3200" b="1" dirty="0">
                <a:solidFill>
                  <a:srgbClr val="C00000"/>
                </a:solidFill>
                <a:effectLst>
                  <a:outerShdw blurRad="38100" dist="38100" dir="2700000" algn="tl">
                    <a:srgbClr val="000000">
                      <a:alpha val="43137"/>
                    </a:srgbClr>
                  </a:outerShdw>
                </a:effectLst>
              </a:rPr>
              <a:t>Fernöstliche Medizin</a:t>
            </a:r>
          </a:p>
          <a:p>
            <a:pPr marL="533400" indent="-533400" algn="just">
              <a:buFont typeface="+mj-lt"/>
              <a:buAutoNum type="arabicPeriod"/>
            </a:pPr>
            <a:r>
              <a:rPr lang="de-DE" sz="3200" b="1" dirty="0">
                <a:solidFill>
                  <a:srgbClr val="C00000"/>
                </a:solidFill>
                <a:effectLst>
                  <a:outerShdw blurRad="38100" dist="38100" dir="2700000" algn="tl">
                    <a:srgbClr val="000000">
                      <a:alpha val="43137"/>
                    </a:srgbClr>
                  </a:outerShdw>
                </a:effectLst>
              </a:rPr>
              <a:t>Älteste</a:t>
            </a:r>
          </a:p>
          <a:p>
            <a:pPr marL="533400" indent="-533400">
              <a:buFont typeface="+mj-lt"/>
              <a:buAutoNum type="arabicPeriod" startAt="7"/>
            </a:pPr>
            <a:r>
              <a:rPr lang="de-DE" sz="3200" b="1" dirty="0">
                <a:solidFill>
                  <a:srgbClr val="C00000"/>
                </a:solidFill>
                <a:effectLst>
                  <a:outerShdw blurRad="38100" dist="38100" dir="2700000" algn="tl">
                    <a:srgbClr val="000000">
                      <a:alpha val="43137"/>
                    </a:srgbClr>
                  </a:outerShdw>
                </a:effectLst>
              </a:rPr>
              <a:t>Herrnmahl</a:t>
            </a:r>
          </a:p>
          <a:p>
            <a:pPr marL="533400" indent="-533400">
              <a:buFont typeface="+mj-lt"/>
              <a:buAutoNum type="arabicPeriod" startAt="7"/>
            </a:pPr>
            <a:r>
              <a:rPr lang="de-DE" sz="3200" b="1" dirty="0">
                <a:solidFill>
                  <a:srgbClr val="C00000"/>
                </a:solidFill>
                <a:effectLst>
                  <a:outerShdw blurRad="38100" dist="38100" dir="2700000" algn="tl">
                    <a:srgbClr val="000000">
                      <a:alpha val="43137"/>
                    </a:srgbClr>
                  </a:outerShdw>
                </a:effectLst>
              </a:rPr>
              <a:t>Kompromissgefahr</a:t>
            </a:r>
          </a:p>
          <a:p>
            <a:pPr marL="533400" indent="-533400">
              <a:buFont typeface="+mj-lt"/>
              <a:buAutoNum type="arabicPeriod" startAt="7"/>
            </a:pPr>
            <a:r>
              <a:rPr lang="de-DE" sz="3200" b="1" dirty="0">
                <a:solidFill>
                  <a:srgbClr val="C00000"/>
                </a:solidFill>
                <a:effectLst>
                  <a:outerShdw blurRad="38100" dist="38100" dir="2700000" algn="tl">
                    <a:srgbClr val="000000">
                      <a:alpha val="43137"/>
                    </a:srgbClr>
                  </a:outerShdw>
                </a:effectLst>
                <a:latin typeface="+mj-lt"/>
              </a:rPr>
              <a:t>Christliche Feiertage</a:t>
            </a:r>
          </a:p>
          <a:p>
            <a:pPr marL="533400" indent="-533400">
              <a:buFont typeface="+mj-lt"/>
              <a:buAutoNum type="arabicPeriod" startAt="7"/>
            </a:pPr>
            <a:r>
              <a:rPr lang="de-DE" sz="3200" b="1" dirty="0">
                <a:solidFill>
                  <a:srgbClr val="C00000"/>
                </a:solidFill>
                <a:effectLst>
                  <a:outerShdw blurRad="38100" dist="38100" dir="2700000" algn="tl">
                    <a:srgbClr val="000000">
                      <a:alpha val="43137"/>
                    </a:srgbClr>
                  </a:outerShdw>
                </a:effectLst>
                <a:latin typeface="+mj-lt"/>
              </a:rPr>
              <a:t>Kollekte</a:t>
            </a:r>
          </a:p>
          <a:p>
            <a:pPr marL="533400" indent="-53340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Bestattung </a:t>
            </a:r>
          </a:p>
          <a:p>
            <a:pPr marL="533400" indent="-533400">
              <a:buFont typeface="+mj-lt"/>
              <a:buAutoNum type="arabicPeriod" startAt="11"/>
            </a:pPr>
            <a:r>
              <a:rPr lang="de-DE" sz="3200" b="1" dirty="0">
                <a:solidFill>
                  <a:srgbClr val="C00000"/>
                </a:solidFill>
                <a:effectLst>
                  <a:outerShdw blurRad="38100" dist="38100" dir="2700000" algn="tl">
                    <a:srgbClr val="000000">
                      <a:alpha val="43137"/>
                    </a:srgbClr>
                  </a:outerShdw>
                </a:effectLst>
              </a:rPr>
              <a:t>Speise</a:t>
            </a:r>
          </a:p>
          <a:p>
            <a:pPr marL="533400" indent="-53340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Ehe ohne Trauschein</a:t>
            </a:r>
          </a:p>
          <a:p>
            <a:pPr marL="533400" indent="-53340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Politik</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Musikinstrumente</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Ehescheidung</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Neue Hermeneutik (</a:t>
            </a:r>
            <a:r>
              <a:rPr lang="de-DE" sz="3200" b="1" dirty="0" err="1">
                <a:solidFill>
                  <a:srgbClr val="C00000"/>
                </a:solidFill>
                <a:effectLst>
                  <a:outerShdw blurRad="38100" dist="38100" dir="2700000" algn="tl">
                    <a:srgbClr val="000000">
                      <a:alpha val="43137"/>
                    </a:srgbClr>
                  </a:outerShdw>
                </a:effectLst>
                <a:latin typeface="+mj-lt"/>
              </a:rPr>
              <a:t>großzü-gige</a:t>
            </a:r>
            <a:r>
              <a:rPr lang="de-DE" sz="3200" b="1" dirty="0">
                <a:solidFill>
                  <a:srgbClr val="C00000"/>
                </a:solidFill>
                <a:effectLst>
                  <a:outerShdw blurRad="38100" dist="38100" dir="2700000" algn="tl">
                    <a:srgbClr val="000000">
                      <a:alpha val="43137"/>
                    </a:srgbClr>
                  </a:outerShdw>
                </a:effectLst>
                <a:latin typeface="+mj-lt"/>
              </a:rPr>
              <a:t> Interpretation des NTs)</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Abtreibung</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Polygamie</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Gemeindezucht</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Persönliche Vorlieben</a:t>
            </a:r>
          </a:p>
          <a:p>
            <a:pPr marL="1082675" indent="-641350">
              <a:buFont typeface="+mj-lt"/>
              <a:buAutoNum type="arabicPeriod" startAt="11"/>
            </a:pPr>
            <a:r>
              <a:rPr lang="de-DE" sz="3200" b="1" dirty="0">
                <a:solidFill>
                  <a:srgbClr val="C00000"/>
                </a:solidFill>
                <a:effectLst>
                  <a:outerShdw blurRad="38100" dist="38100" dir="2700000" algn="tl">
                    <a:srgbClr val="000000">
                      <a:alpha val="43137"/>
                    </a:srgbClr>
                  </a:outerShdw>
                </a:effectLst>
                <a:latin typeface="+mj-lt"/>
              </a:rPr>
              <a:t>u.v.a.m.</a:t>
            </a:r>
          </a:p>
          <a:p>
            <a:pPr marL="457200" indent="-457200">
              <a:buFont typeface="+mj-lt"/>
              <a:buAutoNum type="arabicPeriod" startAt="11"/>
            </a:pPr>
            <a:endParaRPr lang="de-DE" sz="2400" b="1" dirty="0">
              <a:solidFill>
                <a:srgbClr val="C00000"/>
              </a:solidFill>
              <a:effectLst>
                <a:outerShdw blurRad="38100" dist="38100" dir="2700000" algn="tl">
                  <a:srgbClr val="000000">
                    <a:alpha val="43137"/>
                  </a:srgbClr>
                </a:outerShdw>
              </a:effectLst>
              <a:latin typeface="+mj-lt"/>
            </a:endParaRPr>
          </a:p>
          <a:p>
            <a:pPr marL="457200" indent="-457200">
              <a:buFont typeface="+mj-lt"/>
              <a:buAutoNum type="arabicPeriod" startAt="11"/>
            </a:pPr>
            <a:endParaRPr lang="de-DE" sz="2400" b="1" dirty="0">
              <a:solidFill>
                <a:srgbClr val="C00000"/>
              </a:solidFill>
              <a:effectLst>
                <a:outerShdw blurRad="38100" dist="38100" dir="2700000" algn="tl">
                  <a:srgbClr val="000000">
                    <a:alpha val="43137"/>
                  </a:srgbClr>
                </a:outerShdw>
              </a:effectLst>
              <a:latin typeface="+mj-lt"/>
            </a:endParaRPr>
          </a:p>
          <a:p>
            <a:endParaRPr lang="de-DE" sz="2400" b="1" dirty="0">
              <a:solidFill>
                <a:srgbClr val="C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921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wipe(left)">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wipe(left)">
                                      <p:cBhvr>
                                        <p:cTn id="77" dur="5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wipe(left)">
                                      <p:cBhvr>
                                        <p:cTn id="82" dur="500"/>
                                        <p:tgtEl>
                                          <p:spTgt spid="2">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animEffect transition="in" filter="wipe(left)">
                                      <p:cBhvr>
                                        <p:cTn id="87" dur="500"/>
                                        <p:tgtEl>
                                          <p:spTgt spid="2">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
                                            <p:txEl>
                                              <p:pRg st="17" end="17"/>
                                            </p:txEl>
                                          </p:spTgt>
                                        </p:tgtEl>
                                        <p:attrNameLst>
                                          <p:attrName>style.visibility</p:attrName>
                                        </p:attrNameLst>
                                      </p:cBhvr>
                                      <p:to>
                                        <p:strVal val="visible"/>
                                      </p:to>
                                    </p:set>
                                    <p:animEffect transition="in" filter="wipe(left)">
                                      <p:cBhvr>
                                        <p:cTn id="92" dur="500"/>
                                        <p:tgtEl>
                                          <p:spTgt spid="2">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
                                            <p:txEl>
                                              <p:pRg st="18" end="18"/>
                                            </p:txEl>
                                          </p:spTgt>
                                        </p:tgtEl>
                                        <p:attrNameLst>
                                          <p:attrName>style.visibility</p:attrName>
                                        </p:attrNameLst>
                                      </p:cBhvr>
                                      <p:to>
                                        <p:strVal val="visible"/>
                                      </p:to>
                                    </p:set>
                                    <p:animEffect transition="in" filter="wipe(left)">
                                      <p:cBhvr>
                                        <p:cTn id="97" dur="500"/>
                                        <p:tgtEl>
                                          <p:spTgt spid="2">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
                                            <p:txEl>
                                              <p:pRg st="19" end="19"/>
                                            </p:txEl>
                                          </p:spTgt>
                                        </p:tgtEl>
                                        <p:attrNameLst>
                                          <p:attrName>style.visibility</p:attrName>
                                        </p:attrNameLst>
                                      </p:cBhvr>
                                      <p:to>
                                        <p:strVal val="visible"/>
                                      </p:to>
                                    </p:set>
                                    <p:animEffect transition="in" filter="wipe(left)">
                                      <p:cBhvr>
                                        <p:cTn id="102" dur="500"/>
                                        <p:tgtEl>
                                          <p:spTgt spid="2">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
                                            <p:txEl>
                                              <p:pRg st="20" end="20"/>
                                            </p:txEl>
                                          </p:spTgt>
                                        </p:tgtEl>
                                        <p:attrNameLst>
                                          <p:attrName>style.visibility</p:attrName>
                                        </p:attrNameLst>
                                      </p:cBhvr>
                                      <p:to>
                                        <p:strVal val="visible"/>
                                      </p:to>
                                    </p:set>
                                    <p:animEffect transition="in" filter="wipe(left)">
                                      <p:cBhvr>
                                        <p:cTn id="107" dur="500"/>
                                        <p:tgtEl>
                                          <p:spTgt spid="2">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
                                            <p:txEl>
                                              <p:pRg st="21" end="21"/>
                                            </p:txEl>
                                          </p:spTgt>
                                        </p:tgtEl>
                                        <p:attrNameLst>
                                          <p:attrName>style.visibility</p:attrName>
                                        </p:attrNameLst>
                                      </p:cBhvr>
                                      <p:to>
                                        <p:strVal val="visible"/>
                                      </p:to>
                                    </p:set>
                                    <p:animEffect transition="in" filter="wipe(left)">
                                      <p:cBhvr>
                                        <p:cTn id="112" dur="500"/>
                                        <p:tgtEl>
                                          <p:spTgt spid="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D223B38-54EB-4239-B6BC-3D511627BA54}"/>
              </a:ext>
            </a:extLst>
          </p:cNvPr>
          <p:cNvSpPr/>
          <p:nvPr/>
        </p:nvSpPr>
        <p:spPr>
          <a:xfrm>
            <a:off x="36512" y="0"/>
            <a:ext cx="12155487" cy="7848302"/>
          </a:xfrm>
          <a:prstGeom prst="rect">
            <a:avLst/>
          </a:prstGeom>
        </p:spPr>
        <p:txBody>
          <a:bodyPr wrap="square">
            <a:spAutoFit/>
          </a:bodyPr>
          <a:lstStyle/>
          <a:p>
            <a:pPr algn="just"/>
            <a:r>
              <a:rPr lang="de-DE" sz="3200" b="1" dirty="0">
                <a:solidFill>
                  <a:srgbClr val="0070C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Verzicht auf Freiheit ist Kennzeichen für echte Christen. Verzicht aus Liebe zu den Geschwistern.</a:t>
            </a:r>
          </a:p>
          <a:p>
            <a:pPr algn="ctr"/>
            <a:r>
              <a:rPr lang="de-DE" sz="2400" b="1" dirty="0">
                <a:solidFill>
                  <a:srgbClr val="7030A0"/>
                </a:solidFill>
                <a:latin typeface="Arial Black" panose="020B0A04020102020204" pitchFamily="34" charset="0"/>
              </a:rPr>
              <a:t>Luk. 17, 1.2:</a:t>
            </a:r>
            <a:endParaRPr lang="de-DE" sz="2400" dirty="0">
              <a:solidFill>
                <a:srgbClr val="7030A0"/>
              </a:solidFill>
              <a:latin typeface="Arial Black" panose="020B0A04020102020204" pitchFamily="34" charset="0"/>
            </a:endParaRPr>
          </a:p>
          <a:p>
            <a:pPr algn="just"/>
            <a:r>
              <a:rPr lang="de-DE" sz="2400" b="1" dirty="0">
                <a:solidFill>
                  <a:srgbClr val="7030A0"/>
                </a:solidFill>
                <a:latin typeface="Arial Black" panose="020B0A04020102020204" pitchFamily="34" charset="0"/>
              </a:rPr>
              <a:t>Er sprach aber zu seinen Jüngern: Es ist unmöglich, dass keine </a:t>
            </a:r>
            <a:r>
              <a:rPr lang="de-DE" sz="2400" b="1" dirty="0" err="1">
                <a:solidFill>
                  <a:srgbClr val="7030A0"/>
                </a:solidFill>
                <a:latin typeface="Arial Black" panose="020B0A04020102020204" pitchFamily="34" charset="0"/>
              </a:rPr>
              <a:t>Verfüh</a:t>
            </a:r>
            <a:r>
              <a:rPr lang="de-DE" sz="2400" b="1" dirty="0">
                <a:solidFill>
                  <a:srgbClr val="7030A0"/>
                </a:solidFill>
                <a:latin typeface="Arial Black" panose="020B0A04020102020204" pitchFamily="34" charset="0"/>
              </a:rPr>
              <a:t>-rungen kommen; aber weh dem, durch den sie kommen! Es wäre besser für ihn, dass man einen Mühlstein um seinen Hals hängte und würfe ihn ins Meer, als dass er einen dieser Kleinen zum Bösen verführt.</a:t>
            </a:r>
          </a:p>
          <a:p>
            <a:pPr algn="just"/>
            <a:endParaRPr lang="de-DE" sz="800" b="1" dirty="0">
              <a:solidFill>
                <a:srgbClr val="0070C0"/>
              </a:solidFill>
              <a:effectLst>
                <a:outerShdw blurRad="38100" dist="38100" dir="2700000" algn="tl">
                  <a:srgbClr val="000000">
                    <a:alpha val="43137"/>
                  </a:srgbClr>
                </a:outerShdw>
              </a:effectLst>
              <a:latin typeface="+mj-lt"/>
            </a:endParaRPr>
          </a:p>
          <a:p>
            <a:pPr algn="just"/>
            <a:r>
              <a:rPr lang="de-DE" sz="3200" b="1">
                <a:solidFill>
                  <a:srgbClr val="0070C0"/>
                </a:solidFill>
                <a:effectLst>
                  <a:outerShdw blurRad="38100" dist="38100" dir="2700000" algn="tl">
                    <a:srgbClr val="000000">
                      <a:alpha val="43137"/>
                    </a:srgbClr>
                  </a:outerShdw>
                </a:effectLst>
                <a:latin typeface="+mj-lt"/>
              </a:rPr>
              <a:t>Das Einfordern </a:t>
            </a:r>
            <a:r>
              <a:rPr lang="de-DE" sz="3200" b="1" dirty="0">
                <a:solidFill>
                  <a:srgbClr val="0070C0"/>
                </a:solidFill>
                <a:effectLst>
                  <a:outerShdw blurRad="38100" dist="38100" dir="2700000" algn="tl">
                    <a:srgbClr val="000000">
                      <a:alpha val="43137"/>
                    </a:srgbClr>
                  </a:outerShdw>
                </a:effectLst>
                <a:latin typeface="+mj-lt"/>
              </a:rPr>
              <a:t>von Rücksicht kann zum geistlichen Terror führen. Wir </a:t>
            </a:r>
            <a:r>
              <a:rPr lang="de-DE" sz="3200" b="1" dirty="0" err="1">
                <a:solidFill>
                  <a:srgbClr val="0070C0"/>
                </a:solidFill>
                <a:effectLst>
                  <a:outerShdw blurRad="38100" dist="38100" dir="2700000" algn="tl">
                    <a:srgbClr val="000000">
                      <a:alpha val="43137"/>
                    </a:srgbClr>
                  </a:outerShdw>
                </a:effectLst>
                <a:latin typeface="+mj-lt"/>
              </a:rPr>
              <a:t>dür-fen</a:t>
            </a:r>
            <a:r>
              <a:rPr lang="de-DE" sz="3200" b="1" dirty="0">
                <a:solidFill>
                  <a:srgbClr val="0070C0"/>
                </a:solidFill>
                <a:effectLst>
                  <a:outerShdw blurRad="38100" dist="38100" dir="2700000" algn="tl">
                    <a:srgbClr val="000000">
                      <a:alpha val="43137"/>
                    </a:srgbClr>
                  </a:outerShdw>
                </a:effectLst>
                <a:latin typeface="+mj-lt"/>
              </a:rPr>
              <a:t> unsere Glaubensgeschwister nicht überfordern, schon gar nicht mit Dingen, welche unserer Meinung entspringen. </a:t>
            </a:r>
          </a:p>
          <a:p>
            <a:endParaRPr lang="de-DE" sz="800" dirty="0">
              <a:latin typeface="Arial Black" panose="020B0A04020102020204" pitchFamily="34" charset="0"/>
            </a:endParaRPr>
          </a:p>
          <a:p>
            <a:pPr algn="ctr"/>
            <a:r>
              <a:rPr lang="de-DE" sz="2400" dirty="0">
                <a:solidFill>
                  <a:srgbClr val="7030A0"/>
                </a:solidFill>
                <a:latin typeface="Arial Black" panose="020B0A04020102020204" pitchFamily="34" charset="0"/>
              </a:rPr>
              <a:t>Röm. 14, 13.19.21; 15, 2; 1. Kor. 8, 13:</a:t>
            </a:r>
          </a:p>
          <a:p>
            <a:pPr algn="just"/>
            <a:r>
              <a:rPr lang="de-DE" sz="2400" dirty="0">
                <a:solidFill>
                  <a:srgbClr val="7030A0"/>
                </a:solidFill>
                <a:latin typeface="Arial Black" panose="020B0A04020102020204" pitchFamily="34" charset="0"/>
              </a:rPr>
              <a:t>Darum lasst uns nicht mehr einer den andern richten; sondern richtet vielmehr darauf euren Sinn, dass niemand seinem Bruder einen Anstoß oder Ärgernis bereite.</a:t>
            </a:r>
          </a:p>
          <a:p>
            <a:pPr algn="just"/>
            <a:r>
              <a:rPr lang="de-DE" sz="2400" dirty="0">
                <a:solidFill>
                  <a:srgbClr val="7030A0"/>
                </a:solidFill>
                <a:latin typeface="Arial Black" panose="020B0A04020102020204" pitchFamily="34" charset="0"/>
              </a:rPr>
              <a:t>Darum lasst uns dem nachstreben, was zum Frieden dient und zur Er-</a:t>
            </a:r>
            <a:r>
              <a:rPr lang="de-DE" sz="2400" dirty="0" err="1">
                <a:solidFill>
                  <a:srgbClr val="7030A0"/>
                </a:solidFill>
                <a:latin typeface="Arial Black" panose="020B0A04020102020204" pitchFamily="34" charset="0"/>
              </a:rPr>
              <a:t>bauung</a:t>
            </a:r>
            <a:r>
              <a:rPr lang="de-DE" sz="2400" dirty="0">
                <a:solidFill>
                  <a:srgbClr val="7030A0"/>
                </a:solidFill>
                <a:latin typeface="Arial Black" panose="020B0A04020102020204" pitchFamily="34" charset="0"/>
              </a:rPr>
              <a:t> untereinander.</a:t>
            </a:r>
          </a:p>
          <a:p>
            <a:pPr algn="just"/>
            <a:endParaRPr lang="de-DE" sz="3200" b="1" dirty="0">
              <a:solidFill>
                <a:srgbClr val="0070C0"/>
              </a:solidFill>
              <a:effectLst>
                <a:outerShdw blurRad="38100" dist="38100" dir="2700000" algn="tl">
                  <a:srgbClr val="000000">
                    <a:alpha val="43137"/>
                  </a:srgbClr>
                </a:outerShdw>
              </a:effectLst>
              <a:latin typeface="+mj-lt"/>
            </a:endParaRPr>
          </a:p>
          <a:p>
            <a:pPr algn="just"/>
            <a:endParaRPr lang="de-DE" sz="32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518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1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1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1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1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590C54A-1EBE-4553-AC08-81BC1BA4307C}"/>
              </a:ext>
            </a:extLst>
          </p:cNvPr>
          <p:cNvSpPr/>
          <p:nvPr/>
        </p:nvSpPr>
        <p:spPr>
          <a:xfrm>
            <a:off x="0" y="-76199"/>
            <a:ext cx="12191999" cy="7438703"/>
          </a:xfrm>
          <a:prstGeom prst="rect">
            <a:avLst/>
          </a:prstGeom>
        </p:spPr>
        <p:txBody>
          <a:bodyPr wrap="square">
            <a:spAutoFit/>
          </a:bodyPr>
          <a:lstStyle/>
          <a:p>
            <a:pPr algn="just">
              <a:lnSpc>
                <a:spcPct val="107000"/>
              </a:lnSpc>
              <a:spcAft>
                <a:spcPts val="0"/>
              </a:spcAft>
            </a:pPr>
            <a:r>
              <a:rPr lang="de-DE" sz="2400" dirty="0">
                <a:solidFill>
                  <a:srgbClr val="7030A0"/>
                </a:solidFill>
                <a:latin typeface="Arial Black" panose="020B0A04020102020204" pitchFamily="34" charset="0"/>
                <a:ea typeface="Calibri" panose="020F0502020204030204" pitchFamily="34" charset="0"/>
                <a:cs typeface="Arial" panose="020B0604020202020204" pitchFamily="34" charset="0"/>
              </a:rPr>
              <a:t>Es ist besser, du isst kein Fleisch und trinkst keinen Wein und tust nichts, woran dein Bruder Anstoß nimmt.</a:t>
            </a: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dirty="0">
                <a:solidFill>
                  <a:srgbClr val="7030A0"/>
                </a:solidFill>
                <a:latin typeface="Arial Black" panose="020B0A04020102020204" pitchFamily="34" charset="0"/>
                <a:ea typeface="Calibri" panose="020F0502020204030204" pitchFamily="34" charset="0"/>
                <a:cs typeface="Arial" panose="020B0604020202020204" pitchFamily="34" charset="0"/>
              </a:rPr>
              <a:t>Darum, wenn Speise meinen Bruder zu Fall bringt, will ich nimmermehr Fleisch essen, auf dass ich meinen Bruder nicht zu Fall bringe.</a:t>
            </a:r>
          </a:p>
          <a:p>
            <a:r>
              <a:rPr lang="de-DE" sz="3200" b="1" dirty="0"/>
              <a:t>Schlussgedanken:</a:t>
            </a:r>
          </a:p>
          <a:p>
            <a:pPr algn="just"/>
            <a:r>
              <a:rPr lang="de-DE" sz="2400" b="1" dirty="0"/>
              <a:t>Die Liebe sollte immer die Triebfeder der Freiheit, unserer christlichen Freiheit sein:</a:t>
            </a:r>
          </a:p>
          <a:p>
            <a:pPr marL="342900" lvl="0" indent="-342900" algn="just">
              <a:buFont typeface="+mj-lt"/>
              <a:buAutoNum type="arabicPeriod"/>
            </a:pPr>
            <a:r>
              <a:rPr lang="de-DE" sz="2400" b="1" dirty="0"/>
              <a:t>Liebe zu Gott</a:t>
            </a:r>
          </a:p>
          <a:p>
            <a:pPr marL="342900" lvl="0" indent="-342900" algn="just">
              <a:buFont typeface="+mj-lt"/>
              <a:buAutoNum type="arabicPeriod"/>
            </a:pPr>
            <a:r>
              <a:rPr lang="de-DE" sz="2400" b="1" dirty="0"/>
              <a:t>Liebe zu seinem Wort </a:t>
            </a:r>
            <a:r>
              <a:rPr lang="de-DE" sz="2400" b="1" dirty="0">
                <a:sym typeface="Wingdings" panose="05000000000000000000" pitchFamily="2" charset="2"/>
              </a:rPr>
              <a:t></a:t>
            </a:r>
            <a:r>
              <a:rPr lang="de-DE" sz="2400" b="1" dirty="0"/>
              <a:t> Wägen wir ab, ob geistliche Großzügigkeit zu einem veränderten Evangelium führt?</a:t>
            </a:r>
          </a:p>
          <a:p>
            <a:pPr marL="342900" lvl="0" indent="-342900" algn="just">
              <a:buFont typeface="+mj-lt"/>
              <a:buAutoNum type="arabicPeriod"/>
            </a:pPr>
            <a:r>
              <a:rPr lang="de-DE" sz="2400" b="1" dirty="0"/>
              <a:t>Liebe zu meiner geistlichen Familie, zur Gemeinde, zu den einzelnen Geschwistern. </a:t>
            </a:r>
          </a:p>
          <a:p>
            <a:pPr marL="342900" lvl="0" indent="-342900" algn="just">
              <a:buFont typeface="+mj-lt"/>
              <a:buAutoNum type="arabicPeriod"/>
            </a:pPr>
            <a:r>
              <a:rPr lang="de-DE" sz="2400" b="1" dirty="0"/>
              <a:t>Liebe zu meinen Geschwistern hat seine Grenzen </a:t>
            </a:r>
            <a:r>
              <a:rPr lang="de-DE" sz="2400" b="1" dirty="0">
                <a:sym typeface="Wingdings" panose="05000000000000000000" pitchFamily="2" charset="2"/>
              </a:rPr>
              <a:t></a:t>
            </a:r>
            <a:r>
              <a:rPr lang="de-DE" sz="2400" b="1" dirty="0"/>
              <a:t> geistlicher Terrorismus – Kritiksucht </a:t>
            </a:r>
          </a:p>
          <a:p>
            <a:pPr marL="342900" lvl="0" indent="-342900" algn="just">
              <a:buFont typeface="+mj-lt"/>
              <a:buAutoNum type="arabicPeriod"/>
            </a:pPr>
            <a:r>
              <a:rPr lang="de-DE" sz="2400" b="1" dirty="0"/>
              <a:t>Vorsicht bei Regeln, die nicht vom Wort Gottes gedeckt sind. Neue Gesetze können uns als Ge-</a:t>
            </a:r>
            <a:r>
              <a:rPr lang="de-DE" sz="2400" b="1" dirty="0" err="1"/>
              <a:t>meinde</a:t>
            </a:r>
            <a:r>
              <a:rPr lang="de-DE" sz="2400" b="1" dirty="0"/>
              <a:t> Christi disqualifizieren.</a:t>
            </a:r>
          </a:p>
          <a:p>
            <a:pPr marL="342900" lvl="0" indent="-342900" algn="just">
              <a:buFont typeface="+mj-lt"/>
              <a:buAutoNum type="arabicPeriod"/>
            </a:pPr>
            <a:r>
              <a:rPr lang="de-DE" sz="2400" b="1" dirty="0"/>
              <a:t>Wenn aus Recht haben, Rechthaberei wird, kann Wahrheit zur Lüge werden, weil die Liebe fehlt.</a:t>
            </a:r>
          </a:p>
          <a:p>
            <a:pPr marL="342900" lvl="0" indent="-342900" algn="just">
              <a:buFont typeface="+mj-lt"/>
              <a:buAutoNum type="arabicPeriod"/>
            </a:pPr>
            <a:r>
              <a:rPr lang="de-DE" sz="2400" b="1" dirty="0"/>
              <a:t>Bereitschaft Änderungen zu ertragen, die nicht gegen das klare und verbindliche Wort Gottes gerichtet sind, selbst wenn wir eine andere Überzeugung dazu haben. </a:t>
            </a:r>
          </a:p>
          <a:p>
            <a:pPr marL="342900" lvl="0" indent="-342900" algn="just">
              <a:buFont typeface="+mj-lt"/>
              <a:buAutoNum type="arabicPeriod"/>
            </a:pPr>
            <a:r>
              <a:rPr lang="de-DE" sz="2400" b="1" dirty="0"/>
              <a:t>Affinität zu solchen Geschwistern aus Gemeinden, die meiner Erkenntnis nach falsche </a:t>
            </a:r>
            <a:r>
              <a:rPr lang="de-DE" sz="2400" b="1" dirty="0" err="1"/>
              <a:t>Verände</a:t>
            </a:r>
            <a:r>
              <a:rPr lang="de-DE" sz="2400" b="1" dirty="0"/>
              <a:t>-rungen praktizieren ist nicht unbedingt eine große. Trotzdem liebe ich sie, selbst wenn ich ihre </a:t>
            </a:r>
            <a:br>
              <a:rPr lang="de-DE" sz="2400" b="1" dirty="0"/>
            </a:br>
            <a:endParaRPr lang="de-DE" sz="2400" dirty="0">
              <a:solidFill>
                <a:srgbClr val="7030A0"/>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left)">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0AD5F44-B3DF-4446-874C-A0120FF6307F}"/>
              </a:ext>
            </a:extLst>
          </p:cNvPr>
          <p:cNvSpPr/>
          <p:nvPr/>
        </p:nvSpPr>
        <p:spPr>
          <a:xfrm>
            <a:off x="0" y="0"/>
            <a:ext cx="12191999" cy="6974602"/>
          </a:xfrm>
          <a:prstGeom prst="rect">
            <a:avLst/>
          </a:prstGeom>
        </p:spPr>
        <p:txBody>
          <a:bodyPr wrap="square">
            <a:spAutoFit/>
          </a:bodyPr>
          <a:lstStyle/>
          <a:p>
            <a:pPr marL="441325" lvl="0" indent="-441325" algn="just">
              <a:lnSpc>
                <a:spcPct val="150000"/>
              </a:lnSpc>
            </a:pPr>
            <a:r>
              <a:rPr lang="de-DE" sz="2400" b="1" dirty="0"/>
              <a:t>	Entscheidungen, ihren Weg nicht teilen kann.</a:t>
            </a:r>
          </a:p>
          <a:p>
            <a:pPr marL="457200" lvl="0" indent="-457200" algn="just">
              <a:lnSpc>
                <a:spcPct val="150000"/>
              </a:lnSpc>
              <a:buFont typeface="+mj-lt"/>
              <a:buAutoNum type="arabicPeriod" startAt="9"/>
            </a:pPr>
            <a:r>
              <a:rPr lang="de-DE" sz="2400" b="1" dirty="0"/>
              <a:t>Bei all den Differenzen, den Vorbehalten, sollten wir offen sein für den Gedankenaustausch. </a:t>
            </a:r>
          </a:p>
          <a:p>
            <a:pPr marL="457200" lvl="0" indent="-457200" algn="just">
              <a:lnSpc>
                <a:spcPct val="150000"/>
              </a:lnSpc>
              <a:buFont typeface="+mj-lt"/>
              <a:buAutoNum type="arabicPeriod" startAt="9"/>
            </a:pPr>
            <a:r>
              <a:rPr lang="de-DE" sz="2400" b="1" dirty="0"/>
              <a:t>Prüfen ich mich ernsthaft, ob meine für mich maßgebliche Meinung, Gottes Ordnung </a:t>
            </a:r>
            <a:r>
              <a:rPr lang="de-DE" sz="2400" b="1" dirty="0" err="1"/>
              <a:t>ent</a:t>
            </a:r>
            <a:r>
              <a:rPr lang="de-DE" sz="2400" b="1" dirty="0"/>
              <a:t>-spricht?</a:t>
            </a:r>
          </a:p>
          <a:p>
            <a:pPr marL="457200" lvl="0" indent="-457200" algn="just">
              <a:lnSpc>
                <a:spcPct val="150000"/>
              </a:lnSpc>
              <a:buFont typeface="+mj-lt"/>
              <a:buAutoNum type="arabicPeriod" startAt="9"/>
            </a:pPr>
            <a:r>
              <a:rPr lang="de-DE" sz="2400" b="1" dirty="0"/>
              <a:t>Es ist zuweilen besser auf Freiheiten zu verzichten.</a:t>
            </a:r>
          </a:p>
          <a:p>
            <a:pPr marL="457200" lvl="0" indent="-457200" algn="just">
              <a:lnSpc>
                <a:spcPct val="150000"/>
              </a:lnSpc>
              <a:buFont typeface="+mj-lt"/>
              <a:buAutoNum type="arabicPeriod" startAt="9"/>
            </a:pPr>
            <a:r>
              <a:rPr lang="de-DE" sz="2400" b="1" dirty="0"/>
              <a:t>Manchmal ist eine Trennung zwingend erforderlich.</a:t>
            </a:r>
          </a:p>
          <a:p>
            <a:pPr marL="457200" lvl="0" indent="-457200" algn="just">
              <a:lnSpc>
                <a:spcPts val="4000"/>
              </a:lnSpc>
              <a:buFont typeface="+mj-lt"/>
              <a:buAutoNum type="arabicPeriod" startAt="9"/>
            </a:pPr>
            <a:r>
              <a:rPr lang="de-DE" sz="2400" b="1" dirty="0"/>
              <a:t>Jederzeit muss/soll ich bereit sein, meinen Standpunkt zu überprüfen – und nicht </a:t>
            </a:r>
            <a:r>
              <a:rPr lang="de-DE" sz="2400" b="1" dirty="0" err="1"/>
              <a:t>Lehrmei-nungen</a:t>
            </a:r>
            <a:r>
              <a:rPr lang="de-DE" sz="2400" b="1" dirty="0"/>
              <a:t> ungeprüft übernehmen. Es gibt eine durchaus vernünftige und vom Wort Gottes </a:t>
            </a:r>
            <a:r>
              <a:rPr lang="de-DE" sz="2400" b="1" dirty="0" err="1"/>
              <a:t>ge</a:t>
            </a:r>
            <a:r>
              <a:rPr lang="de-DE" sz="2400" b="1" dirty="0"/>
              <a:t>-deckte Gemeindetraditionen, die wir als gute Gewohnheit praktizieren – machen wir diese nicht zum Gesetz, sonst verlassen wir das Fundament unseres Glaubens. Dann ist die Transformation, also die Umwandlung zur Sekte bereits erfolgt. </a:t>
            </a:r>
          </a:p>
          <a:p>
            <a:pPr lvl="0" algn="r">
              <a:lnSpc>
                <a:spcPct val="150000"/>
              </a:lnSpc>
            </a:pPr>
            <a:r>
              <a:rPr lang="de-DE" sz="4800" b="1" dirty="0">
                <a:solidFill>
                  <a:srgbClr val="FF0000"/>
                </a:solidFill>
                <a:effectLst>
                  <a:outerShdw blurRad="38100" dist="38100" dir="2700000" algn="tl">
                    <a:srgbClr val="000000">
                      <a:alpha val="43137"/>
                    </a:srgbClr>
                  </a:outerShdw>
                </a:effectLst>
              </a:rPr>
              <a:t>AMEN</a:t>
            </a:r>
          </a:p>
        </p:txBody>
      </p:sp>
    </p:spTree>
    <p:extLst>
      <p:ext uri="{BB962C8B-B14F-4D97-AF65-F5344CB8AC3E}">
        <p14:creationId xmlns:p14="http://schemas.microsoft.com/office/powerpoint/2010/main" val="26785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36051BB-BE9C-46F3-88DD-C8E7A246FF21}"/>
              </a:ext>
            </a:extLst>
          </p:cNvPr>
          <p:cNvSpPr/>
          <p:nvPr/>
        </p:nvSpPr>
        <p:spPr>
          <a:xfrm>
            <a:off x="0" y="0"/>
            <a:ext cx="12192000" cy="2416046"/>
          </a:xfrm>
          <a:prstGeom prst="rect">
            <a:avLst/>
          </a:prstGeom>
        </p:spPr>
        <p:txBody>
          <a:bodyPr wrap="square">
            <a:spAutoFit/>
          </a:bodyPr>
          <a:lstStyle/>
          <a:p>
            <a:r>
              <a:rPr lang="de-DE" sz="35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Wir müssen immer das Gesamtbild der Lehre im Hinterkopf haben</a:t>
            </a:r>
            <a:r>
              <a:rPr lang="de-DE" sz="3500" dirty="0">
                <a:latin typeface="Comic Sans MS" panose="030F0702030302020204" pitchFamily="66" charset="0"/>
                <a:ea typeface="Calibri" panose="020F0502020204030204" pitchFamily="34" charset="0"/>
                <a:cs typeface="Times New Roman" panose="02020603050405020304" pitchFamily="18" charset="0"/>
              </a:rPr>
              <a:t>.</a:t>
            </a:r>
          </a:p>
          <a:p>
            <a:endParaRPr lang="de-DE" sz="800" dirty="0">
              <a:latin typeface="Comic Sans MS" panose="030F0702030302020204" pitchFamily="66" charset="0"/>
              <a:cs typeface="Times New Roman" panose="02020603050405020304" pitchFamily="18" charset="0"/>
            </a:endParaRPr>
          </a:p>
          <a:p>
            <a:r>
              <a:rPr lang="de-DE" sz="3600" b="1" dirty="0">
                <a:solidFill>
                  <a:srgbClr val="0070C0"/>
                </a:solidFill>
              </a:rPr>
              <a:t>Hinführung zum </a:t>
            </a:r>
          </a:p>
          <a:p>
            <a:r>
              <a:rPr lang="de-DE" sz="3600" b="1" dirty="0">
                <a:solidFill>
                  <a:srgbClr val="0070C0"/>
                </a:solidFill>
              </a:rPr>
              <a:t>Thema „Freiheit“:</a:t>
            </a:r>
          </a:p>
          <a:p>
            <a:pPr algn="ctr"/>
            <a:endParaRPr lang="de-DE" sz="3600" dirty="0">
              <a:solidFill>
                <a:srgbClr val="0070C0"/>
              </a:solidFill>
            </a:endParaRPr>
          </a:p>
        </p:txBody>
      </p:sp>
      <p:pic>
        <p:nvPicPr>
          <p:cNvPr id="6" name="Grafik 5" descr="https://startpage.com/av/proxy-image?piurl=http%3A%2F%2Fblog.romanischestudien.de%2Fwp-content%2Fuploads%2F2018%2F11%2Fdelacroix-730x585.jpg&amp;sp=1628754570T1ded21de142a3fbdcfc35ef7d3d720220a0f7224471ed4d3ae6483e2c3425341">
            <a:extLst>
              <a:ext uri="{FF2B5EF4-FFF2-40B4-BE49-F238E27FC236}">
                <a16:creationId xmlns:a16="http://schemas.microsoft.com/office/drawing/2014/main" id="{76135997-A03B-4907-88B5-564D83B570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840" y="765810"/>
            <a:ext cx="7147560" cy="6092190"/>
          </a:xfrm>
          <a:prstGeom prst="rect">
            <a:avLst/>
          </a:prstGeom>
          <a:noFill/>
          <a:ln>
            <a:noFill/>
          </a:ln>
        </p:spPr>
      </p:pic>
    </p:spTree>
    <p:extLst>
      <p:ext uri="{BB962C8B-B14F-4D97-AF65-F5344CB8AC3E}">
        <p14:creationId xmlns:p14="http://schemas.microsoft.com/office/powerpoint/2010/main" val="28818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https://upload.wikimedia.org/wikipedia/commons/thumb/1/14/Von_der_Freiheit_eines_Christenmenschen.jpg/220px-Von_der_Freiheit_eines_Christenmenschen.jpg">
            <a:extLst>
              <a:ext uri="{FF2B5EF4-FFF2-40B4-BE49-F238E27FC236}">
                <a16:creationId xmlns:a16="http://schemas.microsoft.com/office/drawing/2014/main" id="{27A40E14-EC1B-4262-B5FE-1AC771139D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 y="538609"/>
            <a:ext cx="4303078" cy="5780782"/>
          </a:xfrm>
          <a:prstGeom prst="rect">
            <a:avLst/>
          </a:prstGeom>
          <a:noFill/>
          <a:ln>
            <a:noFill/>
          </a:ln>
        </p:spPr>
      </p:pic>
      <p:sp>
        <p:nvSpPr>
          <p:cNvPr id="3" name="Rechteck 2">
            <a:extLst>
              <a:ext uri="{FF2B5EF4-FFF2-40B4-BE49-F238E27FC236}">
                <a16:creationId xmlns:a16="http://schemas.microsoft.com/office/drawing/2014/main" id="{593F1EDB-0464-46D5-8D5E-578FC93C8D95}"/>
              </a:ext>
            </a:extLst>
          </p:cNvPr>
          <p:cNvSpPr/>
          <p:nvPr/>
        </p:nvSpPr>
        <p:spPr>
          <a:xfrm>
            <a:off x="0" y="0"/>
            <a:ext cx="12192000" cy="1077218"/>
          </a:xfrm>
          <a:prstGeom prst="rect">
            <a:avLst/>
          </a:prstGeom>
        </p:spPr>
        <p:txBody>
          <a:bodyPr wrap="square">
            <a:spAutoFit/>
          </a:bodyPr>
          <a:lstStyle/>
          <a:p>
            <a:pPr algn="just"/>
            <a:r>
              <a:rPr lang="de-DE" sz="3200" b="1" dirty="0">
                <a:solidFill>
                  <a:srgbClr val="0070C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„Ein Christenmensch ist ein freier Herr über alle Dinge und niemand unter-tan.“ </a:t>
            </a:r>
            <a:endParaRPr lang="de-DE" sz="3200" dirty="0">
              <a:solidFill>
                <a:srgbClr val="0070C0"/>
              </a:solidFill>
              <a:effectLst>
                <a:outerShdw blurRad="38100" dist="38100" dir="2700000" algn="tl">
                  <a:srgbClr val="000000">
                    <a:alpha val="43137"/>
                  </a:srgbClr>
                </a:outerShdw>
              </a:effectLst>
              <a:latin typeface="+mj-lt"/>
            </a:endParaRPr>
          </a:p>
        </p:txBody>
      </p:sp>
      <p:pic>
        <p:nvPicPr>
          <p:cNvPr id="4" name="Grafik 3" descr="Martin Luther, Wider die mörderischen und räuberischen Rotten der Bauern, Titelblatt, Flugschrift, Holzschnitt, unbekannter Künstler; Bildquelle: Staats- und Universitätsbibliothek Dresden (SLUB), Signatur/Inventar-Nr.: Hist. eccles. E 302,40, df_hauptkatalog_0181121, http://www.deutschefotothek.de/documents/obj/30117619 , Creative Commons Namensnennung - Weitergabe unter gleichen Bedingungen 4.0 International Lizenz, http://creativecommons.org/licenses/by-sa/4.0/.">
            <a:extLst>
              <a:ext uri="{FF2B5EF4-FFF2-40B4-BE49-F238E27FC236}">
                <a16:creationId xmlns:a16="http://schemas.microsoft.com/office/drawing/2014/main" id="{376D08FD-3017-4325-AEAF-38A4FE1388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482" y="538996"/>
            <a:ext cx="3845878" cy="5780395"/>
          </a:xfrm>
          <a:prstGeom prst="rect">
            <a:avLst/>
          </a:prstGeom>
          <a:noFill/>
          <a:ln>
            <a:noFill/>
          </a:ln>
        </p:spPr>
      </p:pic>
      <p:sp>
        <p:nvSpPr>
          <p:cNvPr id="5" name="Rechteck 4">
            <a:extLst>
              <a:ext uri="{FF2B5EF4-FFF2-40B4-BE49-F238E27FC236}">
                <a16:creationId xmlns:a16="http://schemas.microsoft.com/office/drawing/2014/main" id="{0037CEC9-0FE1-4DCC-9542-36919024F6B1}"/>
              </a:ext>
            </a:extLst>
          </p:cNvPr>
          <p:cNvSpPr/>
          <p:nvPr/>
        </p:nvSpPr>
        <p:spPr>
          <a:xfrm>
            <a:off x="0" y="6319004"/>
            <a:ext cx="12192000" cy="584775"/>
          </a:xfrm>
          <a:prstGeom prst="rect">
            <a:avLst/>
          </a:prstGeom>
        </p:spPr>
        <p:txBody>
          <a:bodyPr wrap="square">
            <a:spAutoFit/>
          </a:bodyPr>
          <a:lstStyle/>
          <a:p>
            <a:pPr algn="r"/>
            <a:r>
              <a:rPr lang="de-DE" sz="3200" b="1" kern="1800" dirty="0">
                <a:solidFill>
                  <a:srgbClr val="0070C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„Wider die mörderischen und räuberischen Rotten der Bauern“ </a:t>
            </a:r>
            <a:endParaRPr lang="de-DE" sz="32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172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https://upload.wikimedia.org/wikipedia/commons/4/48/William_wallace.jpg">
            <a:extLst>
              <a:ext uri="{FF2B5EF4-FFF2-40B4-BE49-F238E27FC236}">
                <a16:creationId xmlns:a16="http://schemas.microsoft.com/office/drawing/2014/main" id="{166C1176-5D59-49B1-AD07-514B0C6C89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74920" cy="6858000"/>
          </a:xfrm>
          <a:prstGeom prst="rect">
            <a:avLst/>
          </a:prstGeom>
          <a:noFill/>
          <a:ln>
            <a:noFill/>
          </a:ln>
        </p:spPr>
      </p:pic>
      <p:sp>
        <p:nvSpPr>
          <p:cNvPr id="3" name="Rechteck 2">
            <a:extLst>
              <a:ext uri="{FF2B5EF4-FFF2-40B4-BE49-F238E27FC236}">
                <a16:creationId xmlns:a16="http://schemas.microsoft.com/office/drawing/2014/main" id="{5B9BC64A-44B1-4D10-A7C6-F22C6EAFA94C}"/>
              </a:ext>
            </a:extLst>
          </p:cNvPr>
          <p:cNvSpPr/>
          <p:nvPr/>
        </p:nvSpPr>
        <p:spPr>
          <a:xfrm>
            <a:off x="0" y="6246614"/>
            <a:ext cx="5074919" cy="646331"/>
          </a:xfrm>
          <a:prstGeom prst="rect">
            <a:avLst/>
          </a:prstGeom>
        </p:spPr>
        <p:txBody>
          <a:bodyPr wrap="square">
            <a:spAutoFit/>
          </a:bodyPr>
          <a:lstStyle/>
          <a:p>
            <a:pPr algn="ctr"/>
            <a:r>
              <a:rPr lang="de-DE" sz="3600" b="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William Wallace </a:t>
            </a:r>
            <a:endParaRPr lang="de-DE" sz="3600" b="1" dirty="0">
              <a:solidFill>
                <a:schemeClr val="bg1"/>
              </a:solidFill>
              <a:effectLst>
                <a:outerShdw blurRad="38100" dist="38100" dir="2700000" algn="tl">
                  <a:srgbClr val="000000">
                    <a:alpha val="43137"/>
                  </a:srgbClr>
                </a:outerShdw>
              </a:effectLst>
              <a:latin typeface="+mj-lt"/>
            </a:endParaRPr>
          </a:p>
        </p:txBody>
      </p:sp>
      <p:pic>
        <p:nvPicPr>
          <p:cNvPr id="4" name="Grafik 3" descr="https://upload.wikimedia.org/wikipedia/commons/3/3a/Giuseppe_Garibaldi_%281866%29.jpg">
            <a:extLst>
              <a:ext uri="{FF2B5EF4-FFF2-40B4-BE49-F238E27FC236}">
                <a16:creationId xmlns:a16="http://schemas.microsoft.com/office/drawing/2014/main" id="{F2707774-4566-498D-8880-49600BF2497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6160" y="0"/>
            <a:ext cx="4815840" cy="6892945"/>
          </a:xfrm>
          <a:prstGeom prst="rect">
            <a:avLst/>
          </a:prstGeom>
          <a:noFill/>
          <a:ln>
            <a:noFill/>
          </a:ln>
        </p:spPr>
      </p:pic>
      <p:sp>
        <p:nvSpPr>
          <p:cNvPr id="5" name="Rechteck 4">
            <a:extLst>
              <a:ext uri="{FF2B5EF4-FFF2-40B4-BE49-F238E27FC236}">
                <a16:creationId xmlns:a16="http://schemas.microsoft.com/office/drawing/2014/main" id="{B012A421-101C-4345-8A0E-C8FA1EA77B2A}"/>
              </a:ext>
            </a:extLst>
          </p:cNvPr>
          <p:cNvSpPr/>
          <p:nvPr/>
        </p:nvSpPr>
        <p:spPr>
          <a:xfrm>
            <a:off x="6995160" y="0"/>
            <a:ext cx="5196840" cy="2308324"/>
          </a:xfrm>
          <a:prstGeom prst="rect">
            <a:avLst/>
          </a:prstGeom>
        </p:spPr>
        <p:txBody>
          <a:bodyPr wrap="square">
            <a:spAutoFit/>
          </a:bodyPr>
          <a:lstStyle/>
          <a:p>
            <a:r>
              <a:rPr lang="de-DE" sz="3600" b="1" dirty="0">
                <a:solidFill>
                  <a:schemeClr val="bg1"/>
                </a:solidFill>
                <a:latin typeface="+mj-lt"/>
                <a:ea typeface="Calibri" panose="020F0502020204030204" pitchFamily="34" charset="0"/>
                <a:cs typeface="Times New Roman" panose="02020603050405020304" pitchFamily="18" charset="0"/>
              </a:rPr>
              <a:t>Giuseppe </a:t>
            </a:r>
          </a:p>
          <a:p>
            <a:endParaRPr lang="de-DE" sz="3600" b="1" dirty="0">
              <a:solidFill>
                <a:schemeClr val="bg1"/>
              </a:solidFill>
              <a:latin typeface="+mj-lt"/>
              <a:ea typeface="Calibri" panose="020F0502020204030204" pitchFamily="34" charset="0"/>
              <a:cs typeface="Times New Roman" panose="02020603050405020304" pitchFamily="18" charset="0"/>
            </a:endParaRPr>
          </a:p>
          <a:p>
            <a:endParaRPr lang="de-DE" sz="3600" b="1" dirty="0">
              <a:solidFill>
                <a:schemeClr val="bg1"/>
              </a:solidFill>
              <a:latin typeface="+mj-lt"/>
              <a:ea typeface="Calibri" panose="020F0502020204030204" pitchFamily="34" charset="0"/>
              <a:cs typeface="Times New Roman" panose="02020603050405020304" pitchFamily="18" charset="0"/>
            </a:endParaRPr>
          </a:p>
          <a:p>
            <a:pPr algn="r"/>
            <a:r>
              <a:rPr lang="de-DE" sz="3600" b="1" dirty="0">
                <a:solidFill>
                  <a:schemeClr val="bg1"/>
                </a:solidFill>
                <a:latin typeface="+mj-lt"/>
                <a:ea typeface="Calibri" panose="020F0502020204030204" pitchFamily="34" charset="0"/>
                <a:cs typeface="Times New Roman" panose="02020603050405020304" pitchFamily="18" charset="0"/>
              </a:rPr>
              <a:t>Garibaldi</a:t>
            </a:r>
            <a:r>
              <a:rPr lang="de-DE" sz="3600" dirty="0">
                <a:solidFill>
                  <a:schemeClr val="bg1"/>
                </a:solidFill>
                <a:latin typeface="+mj-lt"/>
                <a:ea typeface="Calibri" panose="020F0502020204030204" pitchFamily="34" charset="0"/>
                <a:cs typeface="Times New Roman" panose="02020603050405020304" pitchFamily="18" charset="0"/>
              </a:rPr>
              <a:t> </a:t>
            </a:r>
            <a:endParaRPr lang="de-DE" sz="3600" dirty="0">
              <a:solidFill>
                <a:schemeClr val="bg1"/>
              </a:solidFill>
              <a:latin typeface="+mj-lt"/>
            </a:endParaRPr>
          </a:p>
        </p:txBody>
      </p:sp>
    </p:spTree>
    <p:extLst>
      <p:ext uri="{BB962C8B-B14F-4D97-AF65-F5344CB8AC3E}">
        <p14:creationId xmlns:p14="http://schemas.microsoft.com/office/powerpoint/2010/main" val="41014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https://upload.wikimedia.org/wikipedia/commons/8/8d/Andreas_hofer_mit_hut.jpg">
            <a:extLst>
              <a:ext uri="{FF2B5EF4-FFF2-40B4-BE49-F238E27FC236}">
                <a16:creationId xmlns:a16="http://schemas.microsoft.com/office/drawing/2014/main" id="{99F3D323-16D0-476C-AD4C-73F49FE3F8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 y="0"/>
            <a:ext cx="3139440" cy="6858000"/>
          </a:xfrm>
          <a:prstGeom prst="rect">
            <a:avLst/>
          </a:prstGeom>
          <a:noFill/>
          <a:ln>
            <a:noFill/>
          </a:ln>
        </p:spPr>
      </p:pic>
      <p:sp>
        <p:nvSpPr>
          <p:cNvPr id="3" name="Rechteck 2">
            <a:extLst>
              <a:ext uri="{FF2B5EF4-FFF2-40B4-BE49-F238E27FC236}">
                <a16:creationId xmlns:a16="http://schemas.microsoft.com/office/drawing/2014/main" id="{34283077-DFE4-4444-80AD-F9260F0E4683}"/>
              </a:ext>
            </a:extLst>
          </p:cNvPr>
          <p:cNvSpPr/>
          <p:nvPr/>
        </p:nvSpPr>
        <p:spPr>
          <a:xfrm>
            <a:off x="929640" y="6211669"/>
            <a:ext cx="3139440" cy="646331"/>
          </a:xfrm>
          <a:prstGeom prst="rect">
            <a:avLst/>
          </a:prstGeom>
        </p:spPr>
        <p:txBody>
          <a:bodyPr wrap="square">
            <a:spAutoFit/>
          </a:bodyPr>
          <a:lstStyle/>
          <a:p>
            <a:pPr algn="ctr"/>
            <a:r>
              <a:rPr lang="de-DE" sz="3600" b="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Andreas Hofer </a:t>
            </a:r>
            <a:endParaRPr lang="de-DE" sz="3600" dirty="0">
              <a:solidFill>
                <a:schemeClr val="bg1"/>
              </a:solidFill>
              <a:effectLst>
                <a:outerShdw blurRad="38100" dist="38100" dir="2700000" algn="tl">
                  <a:srgbClr val="000000">
                    <a:alpha val="43137"/>
                  </a:srgbClr>
                </a:outerShdw>
              </a:effectLst>
              <a:latin typeface="+mj-lt"/>
            </a:endParaRPr>
          </a:p>
        </p:txBody>
      </p:sp>
      <p:pic>
        <p:nvPicPr>
          <p:cNvPr id="4" name="Grafik 3" descr="https://upload.wikimedia.org/wikipedia/commons/thumb/f/fa/Wilhelm_Tell._Tellenbrunnen_in_Schaffhausen.jpg/800px-Wilhelm_Tell._Tellenbrunnen_in_Schaffhausen.jpg">
            <a:extLst>
              <a:ext uri="{FF2B5EF4-FFF2-40B4-BE49-F238E27FC236}">
                <a16:creationId xmlns:a16="http://schemas.microsoft.com/office/drawing/2014/main" id="{A621EA41-1912-4B1F-946C-3AF431E062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713" y="0"/>
            <a:ext cx="4407853" cy="6858000"/>
          </a:xfrm>
          <a:prstGeom prst="rect">
            <a:avLst/>
          </a:prstGeom>
          <a:noFill/>
          <a:ln>
            <a:noFill/>
          </a:ln>
        </p:spPr>
      </p:pic>
      <p:sp>
        <p:nvSpPr>
          <p:cNvPr id="5" name="Rechteck 4">
            <a:extLst>
              <a:ext uri="{FF2B5EF4-FFF2-40B4-BE49-F238E27FC236}">
                <a16:creationId xmlns:a16="http://schemas.microsoft.com/office/drawing/2014/main" id="{BC08F47F-AADB-4A98-BBCF-A029E75AD4E8}"/>
              </a:ext>
            </a:extLst>
          </p:cNvPr>
          <p:cNvSpPr/>
          <p:nvPr/>
        </p:nvSpPr>
        <p:spPr>
          <a:xfrm>
            <a:off x="7107713" y="6211668"/>
            <a:ext cx="2507418" cy="646331"/>
          </a:xfrm>
          <a:prstGeom prst="rect">
            <a:avLst/>
          </a:prstGeom>
        </p:spPr>
        <p:txBody>
          <a:bodyPr wrap="none">
            <a:spAutoFit/>
          </a:bodyPr>
          <a:lstStyle/>
          <a:p>
            <a:r>
              <a:rPr lang="de-DE" sz="3600" b="1" dirty="0">
                <a:solidFill>
                  <a:schemeClr val="bg1"/>
                </a:solidFill>
                <a:latin typeface="+mj-lt"/>
                <a:ea typeface="Calibri" panose="020F0502020204030204" pitchFamily="34" charset="0"/>
                <a:cs typeface="Times New Roman" panose="02020603050405020304" pitchFamily="18" charset="0"/>
              </a:rPr>
              <a:t>Wilhelm Tell</a:t>
            </a:r>
            <a:r>
              <a:rPr lang="de-DE" sz="3600" dirty="0">
                <a:solidFill>
                  <a:schemeClr val="bg1"/>
                </a:solidFill>
                <a:latin typeface="+mj-lt"/>
                <a:ea typeface="Calibri" panose="020F0502020204030204" pitchFamily="34" charset="0"/>
                <a:cs typeface="Times New Roman" panose="02020603050405020304" pitchFamily="18" charset="0"/>
              </a:rPr>
              <a:t> </a:t>
            </a:r>
            <a:endParaRPr lang="de-DE" sz="3600" dirty="0">
              <a:solidFill>
                <a:schemeClr val="bg1"/>
              </a:solidFill>
              <a:latin typeface="+mj-lt"/>
            </a:endParaRPr>
          </a:p>
        </p:txBody>
      </p:sp>
    </p:spTree>
    <p:extLst>
      <p:ext uri="{BB962C8B-B14F-4D97-AF65-F5344CB8AC3E}">
        <p14:creationId xmlns:p14="http://schemas.microsoft.com/office/powerpoint/2010/main" val="27254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https://upload.wikimedia.org/wikipedia/commons/d/d3/Gavrilloprincip.jpg">
            <a:extLst>
              <a:ext uri="{FF2B5EF4-FFF2-40B4-BE49-F238E27FC236}">
                <a16:creationId xmlns:a16="http://schemas.microsoft.com/office/drawing/2014/main" id="{C337F6AA-2E7F-433B-88E3-1A9A7CFF846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13860" cy="3657600"/>
          </a:xfrm>
          <a:prstGeom prst="rect">
            <a:avLst/>
          </a:prstGeom>
          <a:noFill/>
          <a:ln>
            <a:noFill/>
          </a:ln>
        </p:spPr>
      </p:pic>
      <p:sp>
        <p:nvSpPr>
          <p:cNvPr id="3" name="Rechteck 2">
            <a:extLst>
              <a:ext uri="{FF2B5EF4-FFF2-40B4-BE49-F238E27FC236}">
                <a16:creationId xmlns:a16="http://schemas.microsoft.com/office/drawing/2014/main" id="{FC696670-8014-4541-B2A3-B8E728131FF4}"/>
              </a:ext>
            </a:extLst>
          </p:cNvPr>
          <p:cNvSpPr/>
          <p:nvPr/>
        </p:nvSpPr>
        <p:spPr>
          <a:xfrm>
            <a:off x="0" y="2904589"/>
            <a:ext cx="4213860" cy="646331"/>
          </a:xfrm>
          <a:prstGeom prst="rect">
            <a:avLst/>
          </a:prstGeom>
        </p:spPr>
        <p:txBody>
          <a:bodyPr wrap="square">
            <a:spAutoFit/>
          </a:bodyPr>
          <a:lstStyle/>
          <a:p>
            <a:pPr algn="ctr"/>
            <a:r>
              <a:rPr lang="de-DE" sz="3600" b="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Gavrilo </a:t>
            </a:r>
            <a:r>
              <a:rPr lang="de-DE" sz="3600" b="1" dirty="0" err="1">
                <a:solidFill>
                  <a:schemeClr val="bg1"/>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Princip</a:t>
            </a:r>
            <a:endParaRPr lang="de-DE" sz="3600" dirty="0">
              <a:solidFill>
                <a:schemeClr val="bg1"/>
              </a:solidFill>
              <a:effectLst>
                <a:outerShdw blurRad="38100" dist="38100" dir="2700000" algn="tl">
                  <a:srgbClr val="000000">
                    <a:alpha val="43137"/>
                  </a:srgbClr>
                </a:outerShdw>
              </a:effectLst>
              <a:latin typeface="+mj-lt"/>
            </a:endParaRPr>
          </a:p>
        </p:txBody>
      </p:sp>
      <p:pic>
        <p:nvPicPr>
          <p:cNvPr id="4" name="Grafik 3" descr="https://startpage.com/av/proxy-image?piurl=https%3A%2F%2Fstatic.dw.com%2Fimage%2F17392254_101.jpg&amp;sp=1628757880Tfa7c471d1743468a9e7a15690a5c4fdaf849af64a2867c7bbd846f184b87efa3">
            <a:extLst>
              <a:ext uri="{FF2B5EF4-FFF2-40B4-BE49-F238E27FC236}">
                <a16:creationId xmlns:a16="http://schemas.microsoft.com/office/drawing/2014/main" id="{4D55D5AC-0E44-45C7-BEB0-5C1B397A25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 y="3657600"/>
            <a:ext cx="6766559" cy="3200400"/>
          </a:xfrm>
          <a:prstGeom prst="rect">
            <a:avLst/>
          </a:prstGeom>
          <a:noFill/>
          <a:ln>
            <a:noFill/>
          </a:ln>
        </p:spPr>
      </p:pic>
      <p:pic>
        <p:nvPicPr>
          <p:cNvPr id="5" name="Grafik 4" descr="https://upload.wikimedia.org/wikipedia/commons/thumb/c/ca/Spomenik_Gavrilu_Principu_01.jpg/800px-Spomenik_Gavrilu_Principu_01.jpg">
            <a:extLst>
              <a:ext uri="{FF2B5EF4-FFF2-40B4-BE49-F238E27FC236}">
                <a16:creationId xmlns:a16="http://schemas.microsoft.com/office/drawing/2014/main" id="{FF67F7E1-D30E-4394-8C65-238EC8B26E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7620"/>
            <a:ext cx="4419600" cy="6865620"/>
          </a:xfrm>
          <a:prstGeom prst="rect">
            <a:avLst/>
          </a:prstGeom>
          <a:noFill/>
          <a:ln>
            <a:noFill/>
          </a:ln>
        </p:spPr>
      </p:pic>
    </p:spTree>
    <p:extLst>
      <p:ext uri="{BB962C8B-B14F-4D97-AF65-F5344CB8AC3E}">
        <p14:creationId xmlns:p14="http://schemas.microsoft.com/office/powerpoint/2010/main" val="395849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F3D8037-75C1-47FB-9F8C-859671E04282}"/>
              </a:ext>
            </a:extLst>
          </p:cNvPr>
          <p:cNvSpPr/>
          <p:nvPr/>
        </p:nvSpPr>
        <p:spPr>
          <a:xfrm>
            <a:off x="0" y="0"/>
            <a:ext cx="10500360" cy="646331"/>
          </a:xfrm>
          <a:prstGeom prst="rect">
            <a:avLst/>
          </a:prstGeom>
        </p:spPr>
        <p:txBody>
          <a:bodyPr wrap="square">
            <a:spAutoFit/>
          </a:bodyPr>
          <a:lstStyle/>
          <a:p>
            <a:r>
              <a:rPr lang="de-DE" sz="3600" b="1" dirty="0">
                <a:solidFill>
                  <a:srgbClr val="0070C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Freiheit, die ICH meine</a:t>
            </a:r>
            <a:endParaRPr lang="de-DE" sz="3600" dirty="0">
              <a:solidFill>
                <a:srgbClr val="0070C0"/>
              </a:solidFill>
              <a:effectLst>
                <a:outerShdw blurRad="38100" dist="38100" dir="2700000" algn="tl">
                  <a:srgbClr val="000000">
                    <a:alpha val="43137"/>
                  </a:srgbClr>
                </a:outerShdw>
              </a:effectLst>
              <a:latin typeface="+mj-lt"/>
            </a:endParaRPr>
          </a:p>
        </p:txBody>
      </p:sp>
      <p:pic>
        <p:nvPicPr>
          <p:cNvPr id="4" name="Grafik 3" descr="https://upload.wikimedia.org/wikipedia/commons/8/8a/Freiheit%2C_die_ich_meine_%28Abitur_1910%29.jpg">
            <a:extLst>
              <a:ext uri="{FF2B5EF4-FFF2-40B4-BE49-F238E27FC236}">
                <a16:creationId xmlns:a16="http://schemas.microsoft.com/office/drawing/2014/main" id="{D3B95944-5C90-46E0-8C78-B92162007B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2" y="646331"/>
            <a:ext cx="3825240" cy="6211669"/>
          </a:xfrm>
          <a:prstGeom prst="rect">
            <a:avLst/>
          </a:prstGeom>
          <a:noFill/>
          <a:ln>
            <a:noFill/>
          </a:ln>
        </p:spPr>
      </p:pic>
      <p:sp>
        <p:nvSpPr>
          <p:cNvPr id="5" name="Rechteck 4">
            <a:extLst>
              <a:ext uri="{FF2B5EF4-FFF2-40B4-BE49-F238E27FC236}">
                <a16:creationId xmlns:a16="http://schemas.microsoft.com/office/drawing/2014/main" id="{770A5849-6CAE-4AFD-9792-EB3A3FEF933B}"/>
              </a:ext>
            </a:extLst>
          </p:cNvPr>
          <p:cNvSpPr/>
          <p:nvPr/>
        </p:nvSpPr>
        <p:spPr>
          <a:xfrm>
            <a:off x="4434843" y="468874"/>
            <a:ext cx="7757158" cy="5546455"/>
          </a:xfrm>
          <a:prstGeom prst="rect">
            <a:avLst/>
          </a:prstGeom>
        </p:spPr>
        <p:txBody>
          <a:bodyPr wrap="square">
            <a:spAutoFit/>
          </a:bodyPr>
          <a:lstStyle/>
          <a:p>
            <a:pPr algn="just"/>
            <a:r>
              <a:rPr lang="de-DE" sz="3600" b="1"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New Age</a:t>
            </a:r>
          </a:p>
          <a:p>
            <a:pPr algn="just">
              <a:lnSpc>
                <a:spcPct val="150000"/>
              </a:lnSpc>
            </a:pPr>
            <a:r>
              <a:rPr lang="de-DE" sz="3600" b="1"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„Die Gedanken sind frei …“</a:t>
            </a:r>
          </a:p>
          <a:p>
            <a:pPr algn="just">
              <a:lnSpc>
                <a:spcPct val="150000"/>
              </a:lnSpc>
            </a:pPr>
            <a:r>
              <a:rPr lang="de-DE" sz="3600" b="1"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„Über den Wolken kann die Freiheit wohl grenzenlos sein.“</a:t>
            </a:r>
          </a:p>
          <a:p>
            <a:pPr algn="just">
              <a:lnSpc>
                <a:spcPct val="150000"/>
              </a:lnSpc>
            </a:pPr>
            <a:r>
              <a:rPr lang="de-DE" sz="3600" b="1"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Westernhagens Song  „</a:t>
            </a:r>
            <a:r>
              <a:rPr lang="de-DE" sz="3600" b="1" cap="all"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Freiheit</a:t>
            </a:r>
            <a:r>
              <a:rPr lang="de-DE" sz="3600" b="1" dirty="0">
                <a:solidFill>
                  <a:srgbClr val="7030A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t>
            </a:r>
          </a:p>
          <a:p>
            <a:pPr algn="just">
              <a:lnSpc>
                <a:spcPct val="150000"/>
              </a:lnSpc>
            </a:pPr>
            <a:r>
              <a:rPr lang="de-DE" sz="3600" b="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Diese und noch viel mehr Freiheitsaus-sagen entsprechen nicht der Realität . </a:t>
            </a:r>
            <a:endParaRPr lang="de-DE" sz="36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63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left)">
                                      <p:cBhvr>
                                        <p:cTn id="26"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84FFCAF-881F-4E16-8686-C87299DE47E8}"/>
              </a:ext>
            </a:extLst>
          </p:cNvPr>
          <p:cNvSpPr/>
          <p:nvPr/>
        </p:nvSpPr>
        <p:spPr>
          <a:xfrm>
            <a:off x="36512" y="0"/>
            <a:ext cx="12155487" cy="6864059"/>
          </a:xfrm>
          <a:prstGeom prst="rect">
            <a:avLst/>
          </a:prstGeom>
        </p:spPr>
        <p:txBody>
          <a:bodyPr wrap="square">
            <a:spAutoFit/>
          </a:bodyPr>
          <a:lstStyle/>
          <a:p>
            <a:r>
              <a:rPr lang="de-DE" sz="3600" b="1" dirty="0">
                <a:solidFill>
                  <a:srgbClr val="0070C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Grundaussage:</a:t>
            </a:r>
          </a:p>
          <a:p>
            <a:pPr algn="just">
              <a:lnSpc>
                <a:spcPct val="150000"/>
              </a:lnSpc>
            </a:pPr>
            <a:r>
              <a:rPr lang="de-DE" sz="3600" b="1" dirty="0">
                <a:solidFill>
                  <a:srgbClr val="C0000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Wir sind nicht für Freiheit veranlagt! Wir sind nämlich ein </a:t>
            </a:r>
            <a:r>
              <a:rPr lang="de-DE" sz="3600" b="1" dirty="0" err="1">
                <a:solidFill>
                  <a:srgbClr val="C0000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geschaf-fenes</a:t>
            </a:r>
            <a:r>
              <a:rPr lang="de-DE" sz="3600" b="1" dirty="0">
                <a:solidFill>
                  <a:srgbClr val="C00000"/>
                </a:solidFill>
                <a:effectLst>
                  <a:outerShdw blurRad="38100" dist="38100" dir="2700000" algn="tl">
                    <a:srgbClr val="000000">
                      <a:alpha val="43137"/>
                    </a:srgbClr>
                  </a:outerShdw>
                </a:effectLst>
                <a:latin typeface="+mj-lt"/>
                <a:ea typeface="Calibri" panose="020F0502020204030204" pitchFamily="34" charset="0"/>
                <a:cs typeface="Arial" panose="020B0604020202020204" pitchFamily="34" charset="0"/>
              </a:rPr>
              <a:t> Wesen, ein Geschöpf, welches nur funktionieren kann, in Abhängigkeit zu einer anderen höheren Gewalt oder Person. </a:t>
            </a:r>
          </a:p>
          <a:p>
            <a:pPr algn="ctr"/>
            <a:r>
              <a:rPr lang="de-DE" sz="2400" dirty="0">
                <a:solidFill>
                  <a:srgbClr val="7030A0"/>
                </a:solidFill>
                <a:latin typeface="Arial Black" panose="020B0A04020102020204" pitchFamily="34" charset="0"/>
              </a:rPr>
              <a:t>1. Mose 3, 4.5:</a:t>
            </a:r>
          </a:p>
          <a:p>
            <a:pPr algn="just"/>
            <a:r>
              <a:rPr lang="de-DE" sz="2400" dirty="0">
                <a:solidFill>
                  <a:srgbClr val="7030A0"/>
                </a:solidFill>
                <a:latin typeface="Arial Black" panose="020B0A04020102020204" pitchFamily="34" charset="0"/>
              </a:rPr>
              <a:t>Da sprach die Schlange zur Frau: Ihr werdet </a:t>
            </a:r>
            <a:r>
              <a:rPr lang="de-DE" sz="2400" dirty="0">
                <a:solidFill>
                  <a:srgbClr val="7030A0"/>
                </a:solidFill>
                <a:highlight>
                  <a:srgbClr val="FFFF00"/>
                </a:highlight>
                <a:latin typeface="Arial Black" panose="020B0A04020102020204" pitchFamily="34" charset="0"/>
              </a:rPr>
              <a:t>keineswegs des Todes sterben</a:t>
            </a:r>
            <a:r>
              <a:rPr lang="de-DE" sz="2400" dirty="0">
                <a:solidFill>
                  <a:srgbClr val="7030A0"/>
                </a:solidFill>
                <a:latin typeface="Arial Black" panose="020B0A04020102020204" pitchFamily="34" charset="0"/>
              </a:rPr>
              <a:t>, sondern Gott weiß: an dem Tage, da ihr davon esst, werden eure Augen aufgetan, und </a:t>
            </a:r>
            <a:r>
              <a:rPr lang="de-DE" sz="2400" dirty="0">
                <a:solidFill>
                  <a:srgbClr val="7030A0"/>
                </a:solidFill>
                <a:highlight>
                  <a:srgbClr val="FFFF00"/>
                </a:highlight>
                <a:latin typeface="Arial Black" panose="020B0A04020102020204" pitchFamily="34" charset="0"/>
              </a:rPr>
              <a:t>ihr werdet sein wie Gott</a:t>
            </a:r>
            <a:r>
              <a:rPr lang="de-DE" sz="2400" dirty="0">
                <a:solidFill>
                  <a:srgbClr val="7030A0"/>
                </a:solidFill>
                <a:latin typeface="Arial Black" panose="020B0A04020102020204" pitchFamily="34" charset="0"/>
              </a:rPr>
              <a:t> und wissen, was gut und böse ist.</a:t>
            </a:r>
          </a:p>
          <a:p>
            <a:pPr algn="just"/>
            <a:endParaRPr lang="de-DE" sz="800" dirty="0">
              <a:solidFill>
                <a:srgbClr val="7030A0"/>
              </a:solidFill>
              <a:latin typeface="Arial Black" panose="020B0A04020102020204" pitchFamily="34" charset="0"/>
            </a:endParaRPr>
          </a:p>
          <a:p>
            <a:pPr algn="just"/>
            <a:r>
              <a:rPr lang="de-DE" sz="2300" dirty="0">
                <a:solidFill>
                  <a:srgbClr val="7030A0"/>
                </a:solidFill>
                <a:latin typeface="Arial Black" panose="020B0A04020102020204" pitchFamily="34" charset="0"/>
              </a:rPr>
              <a:t>„…an dem Tag, wo ihr von der Frucht esst, dann werdet ihr sein wie Gott!“</a:t>
            </a:r>
          </a:p>
          <a:p>
            <a:pPr algn="just">
              <a:lnSpc>
                <a:spcPct val="150000"/>
              </a:lnSpc>
            </a:pPr>
            <a:r>
              <a:rPr lang="de-DE" sz="3200" b="1" dirty="0">
                <a:solidFill>
                  <a:srgbClr val="0070C0"/>
                </a:solidFill>
                <a:effectLst>
                  <a:outerShdw blurRad="38100" dist="38100" dir="2700000" algn="tl">
                    <a:srgbClr val="000000">
                      <a:alpha val="43137"/>
                    </a:srgbClr>
                  </a:outerShdw>
                </a:effectLst>
                <a:latin typeface="+mj-lt"/>
              </a:rPr>
              <a:t>Adam &amp; Eva waren wie Gott, sie waren bereits sein Ebenbild.</a:t>
            </a:r>
          </a:p>
          <a:p>
            <a:pPr algn="just">
              <a:lnSpc>
                <a:spcPct val="150000"/>
              </a:lnSpc>
            </a:pPr>
            <a:r>
              <a:rPr lang="de-DE" sz="3200" b="1" dirty="0">
                <a:solidFill>
                  <a:srgbClr val="0070C0"/>
                </a:solidFill>
                <a:effectLst>
                  <a:outerShdw blurRad="38100" dist="38100" dir="2700000" algn="tl">
                    <a:srgbClr val="000000">
                      <a:alpha val="43137"/>
                    </a:srgbClr>
                  </a:outerShdw>
                </a:effectLst>
                <a:latin typeface="+mj-lt"/>
                <a:sym typeface="Wingdings" panose="05000000000000000000" pitchFamily="2" charset="2"/>
              </a:rPr>
              <a:t> aber nur in Abhängigkeit von Gott</a:t>
            </a:r>
            <a:endParaRPr lang="de-DE" sz="32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1753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1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2414</Words>
  <Application>Microsoft Office PowerPoint</Application>
  <PresentationFormat>Breitbild</PresentationFormat>
  <Paragraphs>209</Paragraphs>
  <Slides>26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Arial Black</vt:lpstr>
      <vt:lpstr>Arial Narrow</vt:lpstr>
      <vt:lpstr>Calibri Light</vt:lpstr>
      <vt:lpstr>Comic Sans MS</vt:lpstr>
      <vt:lpstr>Wingdings</vt:lpstr>
      <vt:lpstr>Metropolitan</vt:lpstr>
      <vt:lpstr>PowerPoint-Präsentation</vt:lpstr>
      <vt:lpstr>(Keine) Freiheit von Gott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(Keine) Freiheit von Gott</dc:title>
  <dc:creator>Schickling</dc:creator>
  <cp:lastModifiedBy>Florian Schneider</cp:lastModifiedBy>
  <cp:revision>46</cp:revision>
  <dcterms:created xsi:type="dcterms:W3CDTF">2021-09-16T13:37:26Z</dcterms:created>
  <dcterms:modified xsi:type="dcterms:W3CDTF">2021-09-21T17:59:26Z</dcterms:modified>
</cp:coreProperties>
</file>