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2CDAB-A124-4101-8539-5C6D798BA32C}" type="datetimeFigureOut">
              <a:rPr lang="de-CH" smtClean="0"/>
              <a:t>19.09.2015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DC89-F4B6-438B-A273-75EDFE3777F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08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1DC89-F4B6-438B-A273-75EDFE3777F9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6664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A787-F5F6-44F2-9A8D-7DC30DD1F245}" type="datetimeFigureOut">
              <a:rPr lang="de-CH" smtClean="0"/>
              <a:t>19.09.2015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DDC7-40DE-4E94-8770-E1CB85E438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094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A787-F5F6-44F2-9A8D-7DC30DD1F245}" type="datetimeFigureOut">
              <a:rPr lang="de-CH" smtClean="0"/>
              <a:t>19.09.2015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DDC7-40DE-4E94-8770-E1CB85E438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5488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A787-F5F6-44F2-9A8D-7DC30DD1F245}" type="datetimeFigureOut">
              <a:rPr lang="de-CH" smtClean="0"/>
              <a:t>19.09.2015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DDC7-40DE-4E94-8770-E1CB85E438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475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A787-F5F6-44F2-9A8D-7DC30DD1F245}" type="datetimeFigureOut">
              <a:rPr lang="de-CH" smtClean="0"/>
              <a:t>19.09.2015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DDC7-40DE-4E94-8770-E1CB85E438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597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A787-F5F6-44F2-9A8D-7DC30DD1F245}" type="datetimeFigureOut">
              <a:rPr lang="de-CH" smtClean="0"/>
              <a:t>19.09.2015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DDC7-40DE-4E94-8770-E1CB85E438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296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A787-F5F6-44F2-9A8D-7DC30DD1F245}" type="datetimeFigureOut">
              <a:rPr lang="de-CH" smtClean="0"/>
              <a:t>19.09.2015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DDC7-40DE-4E94-8770-E1CB85E438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430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A787-F5F6-44F2-9A8D-7DC30DD1F245}" type="datetimeFigureOut">
              <a:rPr lang="de-CH" smtClean="0"/>
              <a:t>19.09.2015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DDC7-40DE-4E94-8770-E1CB85E438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732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A787-F5F6-44F2-9A8D-7DC30DD1F245}" type="datetimeFigureOut">
              <a:rPr lang="de-CH" smtClean="0"/>
              <a:t>19.09.2015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DDC7-40DE-4E94-8770-E1CB85E438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764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A787-F5F6-44F2-9A8D-7DC30DD1F245}" type="datetimeFigureOut">
              <a:rPr lang="de-CH" smtClean="0"/>
              <a:t>19.09.2015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DDC7-40DE-4E94-8770-E1CB85E438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215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A787-F5F6-44F2-9A8D-7DC30DD1F245}" type="datetimeFigureOut">
              <a:rPr lang="de-CH" smtClean="0"/>
              <a:t>19.09.2015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DDC7-40DE-4E94-8770-E1CB85E438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3617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A787-F5F6-44F2-9A8D-7DC30DD1F245}" type="datetimeFigureOut">
              <a:rPr lang="de-CH" smtClean="0"/>
              <a:t>19.09.2015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DDC7-40DE-4E94-8770-E1CB85E438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3102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A787-F5F6-44F2-9A8D-7DC30DD1F245}" type="datetimeFigureOut">
              <a:rPr lang="de-CH" smtClean="0"/>
              <a:t>19.09.2015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6DDC7-40DE-4E94-8770-E1CB85E438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7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1196752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4000" b="1" dirty="0" smtClean="0"/>
              <a:t>Bewahre und halte diese Anweisungen...</a:t>
            </a:r>
            <a:endParaRPr lang="de-CH" sz="40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1907704" y="292494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dirty="0" smtClean="0"/>
              <a:t>1. Timotheusbrief, Kapitel 5</a:t>
            </a:r>
            <a:endParaRPr lang="de-CH" sz="3200" dirty="0"/>
          </a:p>
        </p:txBody>
      </p:sp>
      <p:sp>
        <p:nvSpPr>
          <p:cNvPr id="6" name="Textfeld 5"/>
          <p:cNvSpPr txBox="1"/>
          <p:nvPr/>
        </p:nvSpPr>
        <p:spPr>
          <a:xfrm>
            <a:off x="2699792" y="429309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dirty="0" smtClean="0"/>
              <a:t>MFZ 2015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407938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8064" y="188640"/>
            <a:ext cx="3816424" cy="648072"/>
          </a:xfrm>
        </p:spPr>
        <p:txBody>
          <a:bodyPr>
            <a:normAutofit/>
          </a:bodyPr>
          <a:lstStyle/>
          <a:p>
            <a:r>
              <a:rPr lang="de-CH" sz="2800" i="1" dirty="0" smtClean="0"/>
              <a:t>Umgang mit Ältesten</a:t>
            </a:r>
            <a:endParaRPr lang="de-CH" sz="2800" i="1" dirty="0"/>
          </a:p>
        </p:txBody>
      </p:sp>
      <p:sp>
        <p:nvSpPr>
          <p:cNvPr id="4" name="Textfeld 3"/>
          <p:cNvSpPr txBox="1"/>
          <p:nvPr/>
        </p:nvSpPr>
        <p:spPr>
          <a:xfrm>
            <a:off x="492633" y="3501008"/>
            <a:ext cx="831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i="1" u="sng" dirty="0" smtClean="0"/>
              <a:t>Prinzip</a:t>
            </a:r>
            <a:endParaRPr lang="de-CH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 smtClean="0"/>
              <a:t>«Der Arbeiter ist seiner Nahrung wert.» (Mat 10,10 / Luk 10,7)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11559" y="908720"/>
            <a:ext cx="8352929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i="1" u="sng" dirty="0"/>
              <a:t>Anweisungen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2000" b="1" dirty="0" err="1">
                <a:ea typeface="Calibri"/>
                <a:cs typeface="Times New Roman"/>
              </a:rPr>
              <a:t>vs</a:t>
            </a:r>
            <a:r>
              <a:rPr lang="de-CH" sz="2000" b="1" dirty="0">
                <a:ea typeface="Calibri"/>
                <a:cs typeface="Times New Roman"/>
              </a:rPr>
              <a:t> 17-18: </a:t>
            </a:r>
            <a:r>
              <a:rPr lang="de-CH" sz="2000" dirty="0">
                <a:ea typeface="Calibri"/>
                <a:cs typeface="Times New Roman"/>
              </a:rPr>
              <a:t>Älteste, die gut vorstehen und </a:t>
            </a:r>
            <a:r>
              <a:rPr lang="de-CH" sz="2000" dirty="0" smtClean="0">
                <a:ea typeface="Calibri"/>
                <a:cs typeface="Times New Roman"/>
              </a:rPr>
              <a:t>lehren, </a:t>
            </a:r>
            <a:r>
              <a:rPr lang="de-CH" sz="2000" dirty="0">
                <a:ea typeface="Calibri"/>
                <a:cs typeface="Times New Roman"/>
              </a:rPr>
              <a:t>sind doppelter Ehre wert!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2000" b="1" dirty="0" err="1"/>
              <a:t>vs</a:t>
            </a:r>
            <a:r>
              <a:rPr lang="de-CH" sz="2000" b="1" dirty="0"/>
              <a:t> 19: </a:t>
            </a:r>
            <a:r>
              <a:rPr lang="de-CH" sz="2000" dirty="0"/>
              <a:t>Gegen einen Ältesten nimm keine Klage an, ausser bei 2 oder 3 Zeugen.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2000" b="1" dirty="0" err="1"/>
              <a:t>vs</a:t>
            </a:r>
            <a:r>
              <a:rPr lang="de-CH" sz="2000" b="1" dirty="0"/>
              <a:t> 20-21: </a:t>
            </a:r>
            <a:r>
              <a:rPr lang="de-CH" sz="2000" dirty="0" smtClean="0"/>
              <a:t>Älteste, </a:t>
            </a:r>
            <a:r>
              <a:rPr lang="de-CH" sz="2000" dirty="0"/>
              <a:t>die sündigen, weise vor allen </a:t>
            </a:r>
            <a:r>
              <a:rPr lang="de-CH" sz="2000" dirty="0" smtClean="0"/>
              <a:t>zurecht.</a:t>
            </a:r>
            <a:endParaRPr lang="de-CH" sz="20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2000" b="1" dirty="0" err="1"/>
              <a:t>vs</a:t>
            </a:r>
            <a:r>
              <a:rPr lang="de-CH" sz="2000" b="1" dirty="0"/>
              <a:t> 22 /24-25: </a:t>
            </a:r>
            <a:r>
              <a:rPr lang="de-CH" sz="2000" dirty="0"/>
              <a:t>Setze </a:t>
            </a:r>
            <a:r>
              <a:rPr lang="de-CH" sz="2000" dirty="0" smtClean="0"/>
              <a:t>Älteste </a:t>
            </a:r>
            <a:r>
              <a:rPr lang="de-CH" sz="2000" dirty="0"/>
              <a:t>nicht zu schnell </a:t>
            </a:r>
            <a:r>
              <a:rPr lang="de-CH" sz="2000" dirty="0" smtClean="0"/>
              <a:t>ein.</a:t>
            </a:r>
            <a:endParaRPr lang="de-CH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502760" y="4437112"/>
            <a:ext cx="7247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CH" sz="2000" dirty="0">
                <a:solidFill>
                  <a:prstClr val="black"/>
                </a:solidFill>
              </a:rPr>
              <a:t>Ältestenschutz: Vorwürfe müssen deutlich definiert und bezeugt werden</a:t>
            </a:r>
            <a:r>
              <a:rPr lang="de-CH" sz="2000" dirty="0" smtClean="0">
                <a:solidFill>
                  <a:prstClr val="black"/>
                </a:solidFill>
              </a:rPr>
              <a:t>. </a:t>
            </a:r>
            <a:endParaRPr lang="de-CH" sz="2000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92633" y="5157357"/>
            <a:ext cx="8316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CH" sz="2000" dirty="0">
                <a:solidFill>
                  <a:prstClr val="black"/>
                </a:solidFill>
              </a:rPr>
              <a:t>Kein Ansehen der Person. </a:t>
            </a:r>
            <a:r>
              <a:rPr lang="de-CH" sz="2000" dirty="0" smtClean="0">
                <a:solidFill>
                  <a:prstClr val="black"/>
                </a:solidFill>
              </a:rPr>
              <a:t>Vertrauen der Gemeinde ist unerlässlich für Älteste</a:t>
            </a:r>
            <a:r>
              <a:rPr lang="de-CH" sz="2000" dirty="0" smtClean="0">
                <a:solidFill>
                  <a:prstClr val="black"/>
                </a:solidFill>
              </a:rPr>
              <a:t>.</a:t>
            </a:r>
            <a:endParaRPr lang="de-CH" sz="2000" dirty="0">
              <a:solidFill>
                <a:prstClr val="black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02760" y="5988529"/>
            <a:ext cx="7823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CH" sz="2000" dirty="0">
                <a:solidFill>
                  <a:prstClr val="black"/>
                </a:solidFill>
              </a:rPr>
              <a:t>Der Herr gibt seiner Gemeinde Älteste und Evangelisten (</a:t>
            </a:r>
            <a:r>
              <a:rPr lang="de-CH" sz="2000" dirty="0" err="1">
                <a:solidFill>
                  <a:prstClr val="black"/>
                </a:solidFill>
              </a:rPr>
              <a:t>Eph</a:t>
            </a:r>
            <a:r>
              <a:rPr lang="de-CH" sz="2000" dirty="0">
                <a:solidFill>
                  <a:prstClr val="black"/>
                </a:solidFill>
              </a:rPr>
              <a:t> 4,11</a:t>
            </a:r>
            <a:r>
              <a:rPr lang="de-CH" sz="2000" dirty="0" smtClean="0">
                <a:solidFill>
                  <a:prstClr val="black"/>
                </a:solidFill>
              </a:rPr>
              <a:t>).</a:t>
            </a:r>
            <a:endParaRPr lang="de-CH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71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2040" y="116632"/>
            <a:ext cx="4042792" cy="778098"/>
          </a:xfrm>
        </p:spPr>
        <p:txBody>
          <a:bodyPr>
            <a:normAutofit/>
          </a:bodyPr>
          <a:lstStyle/>
          <a:p>
            <a:r>
              <a:rPr lang="de-CH" sz="2800" i="1" dirty="0" smtClean="0"/>
              <a:t>Umgang mit Ältesten</a:t>
            </a:r>
            <a:endParaRPr lang="de-CH" sz="2800" i="1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162880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i="1" u="sng" dirty="0" smtClean="0"/>
              <a:t>Anwendung</a:t>
            </a:r>
            <a:endParaRPr lang="de-CH" sz="2000" b="1" i="1" u="sng" dirty="0"/>
          </a:p>
        </p:txBody>
      </p:sp>
      <p:sp>
        <p:nvSpPr>
          <p:cNvPr id="5" name="Textfeld 4"/>
          <p:cNvSpPr txBox="1"/>
          <p:nvPr/>
        </p:nvSpPr>
        <p:spPr>
          <a:xfrm>
            <a:off x="611560" y="2492896"/>
            <a:ext cx="77768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/>
              <a:t>Bittet </a:t>
            </a:r>
            <a:r>
              <a:rPr lang="de-CH" sz="2000" dirty="0"/>
              <a:t>den Herrn um Älteste und Evangelisten. </a:t>
            </a:r>
            <a:r>
              <a:rPr lang="de-CH" sz="2000" dirty="0" smtClean="0"/>
              <a:t>Ermutigt Brüder zu dieser Berufung. Ehrt </a:t>
            </a:r>
            <a:r>
              <a:rPr lang="de-CH" sz="2000" dirty="0"/>
              <a:t>den Dienst.  </a:t>
            </a:r>
          </a:p>
          <a:p>
            <a:endParaRPr lang="de-CH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3717032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Der </a:t>
            </a:r>
            <a:r>
              <a:rPr lang="de-DE" sz="2000" dirty="0"/>
              <a:t>Evangelist ist nicht „hierarchisch“ unter </a:t>
            </a:r>
            <a:r>
              <a:rPr lang="de-DE" sz="2000" dirty="0" smtClean="0"/>
              <a:t>die </a:t>
            </a:r>
            <a:r>
              <a:rPr lang="de-DE" sz="2000" dirty="0"/>
              <a:t>Ältesten gestellt. </a:t>
            </a:r>
            <a:r>
              <a:rPr lang="de-DE" sz="2000" dirty="0" smtClean="0"/>
              <a:t>Er schützt </a:t>
            </a:r>
            <a:r>
              <a:rPr lang="de-DE" sz="2000" dirty="0"/>
              <a:t>und </a:t>
            </a:r>
            <a:r>
              <a:rPr lang="de-DE" sz="2000" dirty="0" smtClean="0"/>
              <a:t>weist Älteste </a:t>
            </a:r>
            <a:r>
              <a:rPr lang="de-DE" sz="2000" dirty="0"/>
              <a:t>öffentlich </a:t>
            </a:r>
            <a:r>
              <a:rPr lang="de-DE" sz="2000" dirty="0" smtClean="0"/>
              <a:t>zurecht</a:t>
            </a:r>
            <a:r>
              <a:rPr lang="de-DE" sz="2000" dirty="0"/>
              <a:t>.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6740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CH" sz="4000" b="1" dirty="0" smtClean="0"/>
              <a:t>Die Anweisungen als Gebote auffassen, die wir einhalten sollten...</a:t>
            </a:r>
          </a:p>
          <a:p>
            <a:pPr marL="0" indent="0">
              <a:buNone/>
            </a:pPr>
            <a:endParaRPr lang="de-CH" sz="4000" b="1" dirty="0" smtClean="0"/>
          </a:p>
          <a:p>
            <a:pPr marL="0" indent="0">
              <a:buNone/>
            </a:pPr>
            <a:r>
              <a:rPr lang="de-CH" sz="4000" b="1" dirty="0"/>
              <a:t>	</a:t>
            </a:r>
            <a:r>
              <a:rPr lang="de-CH" sz="4000" b="1" dirty="0" smtClean="0"/>
              <a:t>						oder</a:t>
            </a:r>
          </a:p>
          <a:p>
            <a:pPr marL="0" indent="0">
              <a:buNone/>
            </a:pPr>
            <a:endParaRPr lang="de-CH" sz="4000" b="1" dirty="0" smtClean="0"/>
          </a:p>
          <a:p>
            <a:pPr marL="0" indent="0">
              <a:buNone/>
            </a:pPr>
            <a:r>
              <a:rPr lang="de-CH" sz="4000" b="1" dirty="0" smtClean="0"/>
              <a:t>als Prinzipien, die wir in unserer Situation umsetzen sollten? </a:t>
            </a:r>
            <a:endParaRPr lang="de-CH" sz="4000" b="1" dirty="0"/>
          </a:p>
        </p:txBody>
      </p:sp>
    </p:spTree>
    <p:extLst>
      <p:ext uri="{BB962C8B-B14F-4D97-AF65-F5344CB8AC3E}">
        <p14:creationId xmlns:p14="http://schemas.microsoft.com/office/powerpoint/2010/main" val="274492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283152" cy="850106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r>
              <a:rPr lang="de-CH" sz="3200" u="sng" dirty="0">
                <a:solidFill>
                  <a:prstClr val="black"/>
                </a:solidFill>
                <a:ea typeface="+mn-ea"/>
                <a:cs typeface="+mn-cs"/>
              </a:rPr>
              <a:t>Bewahre und halte diese Anweisungen</a:t>
            </a:r>
            <a:r>
              <a:rPr lang="de-CH" sz="3200" u="sng" dirty="0" smtClean="0">
                <a:solidFill>
                  <a:prstClr val="black"/>
                </a:solidFill>
                <a:ea typeface="+mn-ea"/>
                <a:cs typeface="+mn-cs"/>
              </a:rPr>
              <a:t>...</a:t>
            </a:r>
            <a:endParaRPr lang="de-CH" sz="3600" u="sng" dirty="0"/>
          </a:p>
        </p:txBody>
      </p:sp>
      <p:sp>
        <p:nvSpPr>
          <p:cNvPr id="4" name="Textfeld 3"/>
          <p:cNvSpPr txBox="1"/>
          <p:nvPr/>
        </p:nvSpPr>
        <p:spPr>
          <a:xfrm>
            <a:off x="539552" y="127540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/>
              <a:t>Vs9:</a:t>
            </a:r>
            <a:r>
              <a:rPr lang="de-CH" sz="2400" dirty="0"/>
              <a:t> „Eine Witwe soll ins Verzeichnis eingetragen werden, wenn sie wenigstens 60 Jahre alt </a:t>
            </a:r>
            <a:r>
              <a:rPr lang="de-CH" sz="2400" dirty="0" smtClean="0"/>
              <a:t>ist, ein Zeugnis in guten Werken hat...“</a:t>
            </a:r>
            <a:endParaRPr lang="de-CH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549501" y="249289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/>
              <a:t>Vs14:</a:t>
            </a:r>
            <a:r>
              <a:rPr lang="de-CH" sz="2400" dirty="0"/>
              <a:t> </a:t>
            </a:r>
            <a:r>
              <a:rPr lang="de-CH" sz="2400" dirty="0" smtClean="0"/>
              <a:t>„Ich </a:t>
            </a:r>
            <a:r>
              <a:rPr lang="de-CH" sz="2400" dirty="0"/>
              <a:t>will nun, dass jüngere </a:t>
            </a:r>
            <a:r>
              <a:rPr lang="de-CH" sz="2400" dirty="0" smtClean="0"/>
              <a:t>Witwen </a:t>
            </a:r>
            <a:r>
              <a:rPr lang="de-CH" sz="2400" dirty="0"/>
              <a:t>heiraten, Kinder </a:t>
            </a:r>
            <a:r>
              <a:rPr lang="de-CH" sz="2400" dirty="0" smtClean="0"/>
              <a:t>gebären, den Haushalt führen...“</a:t>
            </a:r>
            <a:endParaRPr lang="de-CH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549501" y="3645024"/>
            <a:ext cx="7992888" cy="91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2400" b="1" dirty="0">
                <a:ea typeface="Calibri"/>
                <a:cs typeface="Times New Roman"/>
              </a:rPr>
              <a:t>Vs17:</a:t>
            </a:r>
            <a:r>
              <a:rPr lang="de-CH" sz="2400" dirty="0">
                <a:ea typeface="Calibri"/>
                <a:cs typeface="Times New Roman"/>
              </a:rPr>
              <a:t> „Die Ältesten, die gut vorstehen, lass doppelter Ehre würdig geachtet werden...“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97566" y="4968591"/>
            <a:ext cx="7776864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2400" b="1" dirty="0">
                <a:ea typeface="Calibri"/>
                <a:cs typeface="Times New Roman"/>
              </a:rPr>
              <a:t>Vs23:</a:t>
            </a:r>
            <a:r>
              <a:rPr lang="de-CH" sz="2400" dirty="0">
                <a:ea typeface="Calibri"/>
                <a:cs typeface="Times New Roman"/>
              </a:rPr>
              <a:t> „Trinke nicht länger nur Wasser, sondern gebrauche ein </a:t>
            </a:r>
            <a:r>
              <a:rPr lang="de-CH" sz="2400" dirty="0" smtClean="0">
                <a:ea typeface="Calibri"/>
                <a:cs typeface="Times New Roman"/>
              </a:rPr>
              <a:t>wenig </a:t>
            </a:r>
            <a:r>
              <a:rPr lang="de-CH" sz="2400" dirty="0">
                <a:ea typeface="Calibri"/>
                <a:cs typeface="Times New Roman"/>
              </a:rPr>
              <a:t>Wein um deines </a:t>
            </a:r>
            <a:r>
              <a:rPr lang="de-CH" sz="2400" dirty="0" smtClean="0">
                <a:ea typeface="Calibri"/>
                <a:cs typeface="Times New Roman"/>
              </a:rPr>
              <a:t>Magens willen</a:t>
            </a:r>
            <a:r>
              <a:rPr lang="de-CH" sz="2400" dirty="0">
                <a:ea typeface="Calibri"/>
                <a:cs typeface="Times New Roman"/>
              </a:rPr>
              <a:t>“. </a:t>
            </a:r>
          </a:p>
        </p:txBody>
      </p:sp>
    </p:spTree>
    <p:extLst>
      <p:ext uri="{BB962C8B-B14F-4D97-AF65-F5344CB8AC3E}">
        <p14:creationId xmlns:p14="http://schemas.microsoft.com/office/powerpoint/2010/main" val="60079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600" b="1" u="sng" dirty="0" smtClean="0"/>
              <a:t>Was sind die Anweisungen im 5. Kapitel?</a:t>
            </a:r>
            <a:endParaRPr lang="de-CH" sz="3600" b="1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4129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CH" dirty="0" smtClean="0"/>
              <a:t> 	</a:t>
            </a:r>
            <a:r>
              <a:rPr lang="de-CH" sz="5900" dirty="0" smtClean="0"/>
              <a:t>1</a:t>
            </a:r>
            <a:r>
              <a:rPr lang="de-CH" sz="5900" dirty="0"/>
              <a:t>. Umgang mit dir selbst </a:t>
            </a:r>
            <a:endParaRPr lang="de-CH" sz="5900" dirty="0" smtClean="0"/>
          </a:p>
          <a:p>
            <a:pPr marL="0" indent="0">
              <a:buNone/>
            </a:pPr>
            <a:endParaRPr lang="de-CH" sz="4500" dirty="0" smtClean="0"/>
          </a:p>
          <a:p>
            <a:pPr marL="0" indent="0">
              <a:buNone/>
            </a:pPr>
            <a:r>
              <a:rPr lang="de-CH" sz="4500" dirty="0" smtClean="0"/>
              <a:t> 	</a:t>
            </a:r>
            <a:r>
              <a:rPr lang="de-CH" sz="5900" dirty="0" smtClean="0"/>
              <a:t>2</a:t>
            </a:r>
            <a:r>
              <a:rPr lang="de-CH" sz="5900" dirty="0"/>
              <a:t>. Umgang mit den Geschwistern </a:t>
            </a:r>
            <a:endParaRPr lang="de-CH" sz="4500" dirty="0" smtClean="0"/>
          </a:p>
          <a:p>
            <a:pPr marL="0" indent="0">
              <a:buNone/>
            </a:pPr>
            <a:endParaRPr lang="de-CH" sz="4500" dirty="0" smtClean="0"/>
          </a:p>
          <a:p>
            <a:pPr marL="0" indent="0">
              <a:buNone/>
            </a:pPr>
            <a:r>
              <a:rPr lang="de-CH" sz="4500" dirty="0" smtClean="0"/>
              <a:t> 	</a:t>
            </a:r>
            <a:r>
              <a:rPr lang="de-CH" sz="5900" dirty="0" smtClean="0"/>
              <a:t>3</a:t>
            </a:r>
            <a:r>
              <a:rPr lang="de-CH" sz="5900" dirty="0"/>
              <a:t>. Umgang mit Witwen </a:t>
            </a:r>
            <a:endParaRPr lang="de-CH" sz="5900" dirty="0" smtClean="0"/>
          </a:p>
          <a:p>
            <a:pPr marL="0" indent="0">
              <a:buNone/>
            </a:pPr>
            <a:endParaRPr lang="de-CH" sz="4500" dirty="0" smtClean="0"/>
          </a:p>
          <a:p>
            <a:pPr marL="0" indent="0">
              <a:buNone/>
            </a:pPr>
            <a:r>
              <a:rPr lang="de-CH" sz="4500" dirty="0"/>
              <a:t>	</a:t>
            </a:r>
            <a:r>
              <a:rPr lang="de-CH" sz="5900" dirty="0" smtClean="0"/>
              <a:t>4. Umgang mit Ältesten</a:t>
            </a:r>
          </a:p>
          <a:p>
            <a:endParaRPr lang="de-CH" sz="3800" dirty="0"/>
          </a:p>
        </p:txBody>
      </p:sp>
    </p:spTree>
    <p:extLst>
      <p:ext uri="{BB962C8B-B14F-4D97-AF65-F5344CB8AC3E}">
        <p14:creationId xmlns:p14="http://schemas.microsoft.com/office/powerpoint/2010/main" val="22270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95736" y="1484784"/>
            <a:ext cx="6264696" cy="3153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de-CH" sz="1600" b="1" u="sng" dirty="0" smtClean="0">
              <a:ea typeface="Calibri"/>
              <a:cs typeface="Times New Roman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AutoNum type="arabicParenR"/>
            </a:pPr>
            <a:r>
              <a:rPr lang="de-CH" sz="3200" dirty="0" smtClean="0">
                <a:ea typeface="Calibri"/>
                <a:cs typeface="Times New Roman"/>
              </a:rPr>
              <a:t>die Anweisungen </a:t>
            </a:r>
            <a:endParaRPr lang="de-CH" sz="2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3200" dirty="0" smtClean="0">
                <a:ea typeface="Calibri"/>
                <a:cs typeface="Times New Roman"/>
              </a:rPr>
              <a:t>2</a:t>
            </a:r>
            <a:r>
              <a:rPr lang="de-CH" sz="3200" dirty="0">
                <a:ea typeface="Calibri"/>
                <a:cs typeface="Times New Roman"/>
              </a:rPr>
              <a:t>) </a:t>
            </a:r>
            <a:r>
              <a:rPr lang="de-CH" sz="3200" dirty="0" smtClean="0">
                <a:ea typeface="Calibri"/>
                <a:cs typeface="Times New Roman"/>
              </a:rPr>
              <a:t> unsere </a:t>
            </a:r>
            <a:r>
              <a:rPr lang="de-CH" sz="3200" dirty="0">
                <a:ea typeface="Calibri"/>
                <a:cs typeface="Times New Roman"/>
              </a:rPr>
              <a:t>Praxis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3200" dirty="0">
                <a:ea typeface="Calibri"/>
                <a:cs typeface="Times New Roman"/>
              </a:rPr>
              <a:t>3</a:t>
            </a:r>
            <a:r>
              <a:rPr lang="de-CH" sz="3200" dirty="0" smtClean="0">
                <a:ea typeface="Calibri"/>
                <a:cs typeface="Times New Roman"/>
              </a:rPr>
              <a:t>)  </a:t>
            </a:r>
            <a:r>
              <a:rPr lang="de-CH" sz="3200" dirty="0">
                <a:ea typeface="Calibri"/>
                <a:cs typeface="Times New Roman"/>
              </a:rPr>
              <a:t>das christliche Prinzip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3200" dirty="0">
                <a:ea typeface="Calibri"/>
                <a:cs typeface="Times New Roman"/>
              </a:rPr>
              <a:t>4) </a:t>
            </a:r>
            <a:r>
              <a:rPr lang="de-CH" sz="3200" dirty="0" smtClean="0">
                <a:ea typeface="Calibri"/>
                <a:cs typeface="Times New Roman"/>
              </a:rPr>
              <a:t> Anwendungen</a:t>
            </a:r>
            <a:endParaRPr lang="de-CH" sz="3200" dirty="0">
              <a:ea typeface="Calibri"/>
              <a:cs typeface="Times New Roman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547664" y="404664"/>
            <a:ext cx="4680520" cy="75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CH" sz="4000" b="1" u="sng" dirty="0">
                <a:solidFill>
                  <a:prstClr val="black"/>
                </a:solidFill>
                <a:ea typeface="Calibri"/>
                <a:cs typeface="Times New Roman"/>
              </a:rPr>
              <a:t>Vorgehensweise</a:t>
            </a:r>
          </a:p>
        </p:txBody>
      </p:sp>
    </p:spTree>
    <p:extLst>
      <p:ext uri="{BB962C8B-B14F-4D97-AF65-F5344CB8AC3E}">
        <p14:creationId xmlns:p14="http://schemas.microsoft.com/office/powerpoint/2010/main" val="327089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rmAutofit/>
          </a:bodyPr>
          <a:lstStyle/>
          <a:p>
            <a:pPr algn="r"/>
            <a:r>
              <a:rPr lang="de-CH" sz="2800" i="1" dirty="0" smtClean="0"/>
              <a:t>Umgang mit dir selbst</a:t>
            </a:r>
            <a:endParaRPr lang="de-CH" sz="2800" i="1" dirty="0"/>
          </a:p>
        </p:txBody>
      </p:sp>
      <p:sp>
        <p:nvSpPr>
          <p:cNvPr id="4" name="Textfeld 3"/>
          <p:cNvSpPr txBox="1"/>
          <p:nvPr/>
        </p:nvSpPr>
        <p:spPr>
          <a:xfrm>
            <a:off x="323528" y="1196752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i="1" u="sng" dirty="0" smtClean="0"/>
              <a:t>Anweisung</a:t>
            </a:r>
          </a:p>
          <a:p>
            <a:r>
              <a:rPr lang="de-CH" sz="2000" b="1" dirty="0" smtClean="0"/>
              <a:t>Vs 23: </a:t>
            </a:r>
            <a:r>
              <a:rPr lang="de-CH" sz="2000" b="1" dirty="0"/>
              <a:t> </a:t>
            </a:r>
            <a:r>
              <a:rPr lang="de-CH" sz="2000" dirty="0" smtClean="0"/>
              <a:t>«Trinke </a:t>
            </a:r>
            <a:r>
              <a:rPr lang="de-CH" sz="2000" dirty="0"/>
              <a:t>nicht länger </a:t>
            </a:r>
            <a:r>
              <a:rPr lang="de-CH" sz="2000" i="1" dirty="0"/>
              <a:t>nur </a:t>
            </a:r>
            <a:r>
              <a:rPr lang="de-CH" sz="2000" dirty="0"/>
              <a:t>Wasser, sondern gebrauche ein wenig Wein um deines Magens und deines häufigen Unwohlseins willen</a:t>
            </a:r>
            <a:r>
              <a:rPr lang="de-CH" sz="2000" dirty="0" smtClean="0"/>
              <a:t>!»</a:t>
            </a:r>
            <a:endParaRPr lang="de-CH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323528" y="2636912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i="1" u="sng" dirty="0" smtClean="0"/>
              <a:t>Praxis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/>
              <a:t>Gang zur Apotheke oder zum Arzt</a:t>
            </a:r>
            <a:endParaRPr lang="de-CH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323528" y="3861048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i="1" u="sng" dirty="0" smtClean="0"/>
              <a:t>Prinzip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/>
              <a:t>Nimm deine Gesundheit ernst!</a:t>
            </a:r>
            <a:endParaRPr lang="de-CH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323528" y="5085184"/>
            <a:ext cx="81369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i="1" u="sng" dirty="0" smtClean="0"/>
              <a:t>Anwendung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/>
              <a:t>Warte nicht auf ein Wunder. Neben dem Gebet nimm medizinische Hilfe in Anspruch.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i="1" u="sng" dirty="0"/>
          </a:p>
        </p:txBody>
      </p:sp>
    </p:spTree>
    <p:extLst>
      <p:ext uri="{BB962C8B-B14F-4D97-AF65-F5344CB8AC3E}">
        <p14:creationId xmlns:p14="http://schemas.microsoft.com/office/powerpoint/2010/main" val="116810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de-CH" sz="2800" i="1" dirty="0" smtClean="0"/>
              <a:t>Umgang mit Geschwistern</a:t>
            </a:r>
            <a:endParaRPr lang="de-CH" sz="2800" i="1" dirty="0"/>
          </a:p>
        </p:txBody>
      </p:sp>
      <p:sp>
        <p:nvSpPr>
          <p:cNvPr id="4" name="Textfeld 3"/>
          <p:cNvSpPr txBox="1"/>
          <p:nvPr/>
        </p:nvSpPr>
        <p:spPr>
          <a:xfrm>
            <a:off x="566067" y="1109649"/>
            <a:ext cx="79208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i="1" u="sng" dirty="0" smtClean="0"/>
              <a:t>Anweisung</a:t>
            </a:r>
          </a:p>
          <a:p>
            <a:r>
              <a:rPr lang="de-CH" sz="2000" b="1" dirty="0" smtClean="0"/>
              <a:t>Vs 1-2: </a:t>
            </a:r>
            <a:r>
              <a:rPr lang="de-CH" sz="2000" dirty="0" smtClean="0"/>
              <a:t>«</a:t>
            </a:r>
            <a:r>
              <a:rPr lang="de-CH" sz="2000" dirty="0"/>
              <a:t>Einen älteren Mann fahre nicht hart an, sondern ermahne ihn als einen Vater, jüngere als </a:t>
            </a:r>
            <a:r>
              <a:rPr lang="de-CH" sz="2000" dirty="0" smtClean="0"/>
              <a:t>Brüder; </a:t>
            </a:r>
            <a:r>
              <a:rPr lang="de-CH" sz="2000" dirty="0"/>
              <a:t>ältere Frauen als Mütter, jüngere als Schwestern in aller Keuschheit</a:t>
            </a:r>
            <a:r>
              <a:rPr lang="de-CH" sz="2000" dirty="0" smtClean="0"/>
              <a:t>!»</a:t>
            </a:r>
            <a:endParaRPr lang="de-CH" sz="2000" dirty="0"/>
          </a:p>
          <a:p>
            <a:endParaRPr lang="de-CH" dirty="0"/>
          </a:p>
        </p:txBody>
      </p:sp>
      <p:sp>
        <p:nvSpPr>
          <p:cNvPr id="5" name="Textfeld 4"/>
          <p:cNvSpPr txBox="1"/>
          <p:nvPr/>
        </p:nvSpPr>
        <p:spPr>
          <a:xfrm>
            <a:off x="566067" y="2710086"/>
            <a:ext cx="8506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i="1" u="sng" dirty="0" smtClean="0"/>
              <a:t>Praxis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/>
              <a:t>Zeitgeist oder Heiliger Geist?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/>
              <a:t>Toleranz, Individualismus, «Jeder </a:t>
            </a:r>
            <a:r>
              <a:rPr lang="de-CH" sz="2000" dirty="0"/>
              <a:t>muss selber </a:t>
            </a:r>
            <a:r>
              <a:rPr lang="de-CH" sz="2000" dirty="0" smtClean="0"/>
              <a:t>wissen» vs. Zurechtweisung.</a:t>
            </a:r>
            <a:endParaRPr lang="de-CH" sz="2000" b="1" i="1" u="sng" dirty="0"/>
          </a:p>
        </p:txBody>
      </p:sp>
      <p:sp>
        <p:nvSpPr>
          <p:cNvPr id="6" name="Textfeld 5"/>
          <p:cNvSpPr txBox="1"/>
          <p:nvPr/>
        </p:nvSpPr>
        <p:spPr>
          <a:xfrm>
            <a:off x="583904" y="3933056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i="1" u="sng" dirty="0" smtClean="0"/>
              <a:t>Prinzip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/>
              <a:t>Gemeinde-Modell ist die Familie (3,15)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/>
              <a:t>Wir sind füreinander verantwortlich. </a:t>
            </a:r>
            <a:endParaRPr lang="de-CH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486042" y="5301208"/>
            <a:ext cx="8406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i="1" u="sng" dirty="0" smtClean="0"/>
              <a:t>Anwendung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/>
              <a:t>Arbeite an den familiären Beziehungen, damit Ermahnung wirkungsvoll ist.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15132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99992" y="116632"/>
            <a:ext cx="4320480" cy="648072"/>
          </a:xfrm>
        </p:spPr>
        <p:txBody>
          <a:bodyPr>
            <a:normAutofit/>
          </a:bodyPr>
          <a:lstStyle/>
          <a:p>
            <a:r>
              <a:rPr lang="de-CH" sz="2800" i="1" dirty="0" smtClean="0"/>
              <a:t>Umgang mit Witwen</a:t>
            </a:r>
            <a:endParaRPr lang="de-CH" sz="2800" i="1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908720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i="1" u="sng" dirty="0" smtClean="0"/>
              <a:t>Anweisung</a:t>
            </a:r>
          </a:p>
          <a:p>
            <a:r>
              <a:rPr lang="de-CH" sz="2000" b="1" dirty="0" smtClean="0"/>
              <a:t>Vs 3/5: </a:t>
            </a:r>
            <a:r>
              <a:rPr lang="de-CH" sz="2000" dirty="0" smtClean="0"/>
              <a:t>wirkliche Witwen sollen finanziell unterstützt werden</a:t>
            </a:r>
          </a:p>
          <a:p>
            <a:endParaRPr lang="de-CH" sz="2000" dirty="0" smtClean="0"/>
          </a:p>
          <a:p>
            <a:r>
              <a:rPr lang="de-CH" sz="2000" b="1" dirty="0" smtClean="0"/>
              <a:t>Vs 9-10: </a:t>
            </a:r>
            <a:r>
              <a:rPr lang="de-CH" sz="2000" dirty="0" smtClean="0"/>
              <a:t>Witwen, welche 60+ sind und gute Werke vorweisen, kommen in ein Verzeichnis</a:t>
            </a:r>
          </a:p>
          <a:p>
            <a:endParaRPr lang="de-CH" sz="2000" dirty="0" smtClean="0"/>
          </a:p>
          <a:p>
            <a:r>
              <a:rPr lang="de-CH" sz="2000" b="1" dirty="0" smtClean="0"/>
              <a:t>Vs 14: </a:t>
            </a:r>
            <a:r>
              <a:rPr lang="de-CH" sz="2000" dirty="0" smtClean="0"/>
              <a:t>jüngere Witwen sollen wieder heiraten und sich der Familie widmen</a:t>
            </a:r>
          </a:p>
          <a:p>
            <a:endParaRPr lang="de-CH" sz="2000" dirty="0" smtClean="0"/>
          </a:p>
          <a:p>
            <a:r>
              <a:rPr lang="de-CH" sz="2000" b="1" dirty="0" smtClean="0"/>
              <a:t>Vs 4/8/16: </a:t>
            </a:r>
            <a:r>
              <a:rPr lang="de-CH" sz="2000" dirty="0" smtClean="0"/>
              <a:t>Gläubige sollen für Witwen in ihrer Familie sorgen</a:t>
            </a:r>
            <a:endParaRPr lang="de-CH" sz="20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539552" y="4303455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i="1" u="sng" dirty="0" smtClean="0"/>
              <a:t>Praxis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/>
              <a:t>Haben wir wirkliche Witwen unter uns?</a:t>
            </a:r>
          </a:p>
          <a:p>
            <a:endParaRPr lang="de-CH" sz="2000" dirty="0" smtClean="0"/>
          </a:p>
          <a:p>
            <a:endParaRPr lang="de-CH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5230618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CH" sz="2000" dirty="0">
                <a:solidFill>
                  <a:prstClr val="black"/>
                </a:solidFill>
              </a:rPr>
              <a:t>Gibt es eine Gemeinde mit einem </a:t>
            </a:r>
            <a:r>
              <a:rPr lang="de-CH" sz="2000" dirty="0" smtClean="0">
                <a:solidFill>
                  <a:prstClr val="black"/>
                </a:solidFill>
              </a:rPr>
              <a:t>Witwen-Verzeichnis</a:t>
            </a:r>
            <a:r>
              <a:rPr lang="de-CH" sz="2000" dirty="0">
                <a:solidFill>
                  <a:prstClr val="black"/>
                </a:solidFill>
              </a:rPr>
              <a:t>? Dienende Witwen?</a:t>
            </a:r>
          </a:p>
          <a:p>
            <a:pPr lvl="0"/>
            <a:endParaRPr lang="de-CH" sz="2000" dirty="0">
              <a:solidFill>
                <a:prstClr val="black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39552" y="6096526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CH" sz="2000" dirty="0">
                <a:solidFill>
                  <a:prstClr val="black"/>
                </a:solidFill>
              </a:rPr>
              <a:t>Gebieten wir </a:t>
            </a:r>
            <a:r>
              <a:rPr lang="de-CH" sz="2000" dirty="0" smtClean="0">
                <a:solidFill>
                  <a:prstClr val="black"/>
                </a:solidFill>
              </a:rPr>
              <a:t>jüngeren Witwen, </a:t>
            </a:r>
            <a:r>
              <a:rPr lang="de-CH" sz="2000" dirty="0">
                <a:solidFill>
                  <a:prstClr val="black"/>
                </a:solidFill>
              </a:rPr>
              <a:t>wieder zu heiraten?</a:t>
            </a:r>
          </a:p>
        </p:txBody>
      </p:sp>
    </p:spTree>
    <p:extLst>
      <p:ext uri="{BB962C8B-B14F-4D97-AF65-F5344CB8AC3E}">
        <p14:creationId xmlns:p14="http://schemas.microsoft.com/office/powerpoint/2010/main" val="221789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99992" y="116632"/>
            <a:ext cx="4536504" cy="720080"/>
          </a:xfrm>
        </p:spPr>
        <p:txBody>
          <a:bodyPr>
            <a:normAutofit/>
          </a:bodyPr>
          <a:lstStyle/>
          <a:p>
            <a:r>
              <a:rPr lang="de-CH" sz="2800" i="1" dirty="0" smtClean="0"/>
              <a:t>Umgang mit Witwen</a:t>
            </a:r>
            <a:endParaRPr lang="de-CH" sz="2800" i="1" dirty="0"/>
          </a:p>
        </p:txBody>
      </p:sp>
      <p:sp>
        <p:nvSpPr>
          <p:cNvPr id="4" name="Textfeld 3"/>
          <p:cNvSpPr txBox="1"/>
          <p:nvPr/>
        </p:nvSpPr>
        <p:spPr>
          <a:xfrm>
            <a:off x="323528" y="980728"/>
            <a:ext cx="82809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i="1" u="sng" dirty="0" smtClean="0"/>
              <a:t>Prinzip</a:t>
            </a:r>
            <a:endParaRPr lang="de-CH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/>
              <a:t>Geschwister sind verantwortlich für ihre Familienmitglieder.</a:t>
            </a:r>
          </a:p>
          <a:p>
            <a:endParaRPr lang="de-CH" sz="2000" dirty="0" smtClean="0"/>
          </a:p>
          <a:p>
            <a:endParaRPr lang="de-CH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</p:txBody>
      </p:sp>
      <p:sp>
        <p:nvSpPr>
          <p:cNvPr id="5" name="Textfeld 4"/>
          <p:cNvSpPr txBox="1"/>
          <p:nvPr/>
        </p:nvSpPr>
        <p:spPr>
          <a:xfrm>
            <a:off x="323528" y="4293096"/>
            <a:ext cx="8352928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i="1" u="sng" dirty="0" smtClean="0"/>
              <a:t>Anwendung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de-CH" sz="2000" dirty="0">
                <a:ea typeface="Calibri"/>
                <a:cs typeface="Times New Roman"/>
              </a:rPr>
              <a:t>Ein Verzeichnis von Senioren, welche </a:t>
            </a:r>
            <a:r>
              <a:rPr lang="de-CH" sz="2000" b="1" i="1" u="sng" dirty="0">
                <a:ea typeface="Calibri"/>
                <a:cs typeface="Times New Roman"/>
              </a:rPr>
              <a:t>soziale</a:t>
            </a:r>
            <a:r>
              <a:rPr lang="de-CH" sz="2000" dirty="0">
                <a:ea typeface="Calibri"/>
                <a:cs typeface="Times New Roman"/>
              </a:rPr>
              <a:t> Unterstützung  </a:t>
            </a:r>
            <a:r>
              <a:rPr lang="de-CH" sz="2000" dirty="0" smtClean="0">
                <a:ea typeface="Calibri"/>
                <a:cs typeface="Times New Roman"/>
              </a:rPr>
              <a:t>brauchen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23528" y="211920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CH" sz="2000" dirty="0">
                <a:solidFill>
                  <a:prstClr val="black"/>
                </a:solidFill>
              </a:rPr>
              <a:t>Geschwister sind in erster Linie für sich selbst </a:t>
            </a:r>
            <a:r>
              <a:rPr lang="de-CH" sz="2000" dirty="0" smtClean="0">
                <a:solidFill>
                  <a:prstClr val="black"/>
                </a:solidFill>
              </a:rPr>
              <a:t>verantwortlich.</a:t>
            </a:r>
            <a:endParaRPr lang="de-CH" sz="2000" dirty="0">
              <a:solidFill>
                <a:prstClr val="black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23528" y="285293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CH" sz="2000" dirty="0">
                <a:solidFill>
                  <a:prstClr val="black"/>
                </a:solidFill>
              </a:rPr>
              <a:t>Die Gemeinde soll aber wirklich mittel- und hilflose gottergebene Geschwister </a:t>
            </a:r>
            <a:r>
              <a:rPr lang="de-CH" sz="2000" dirty="0" smtClean="0">
                <a:solidFill>
                  <a:prstClr val="black"/>
                </a:solidFill>
              </a:rPr>
              <a:t>unterstützen.</a:t>
            </a:r>
            <a:endParaRPr lang="de-CH" sz="2000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54366" y="5255952"/>
            <a:ext cx="853811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de-CH" sz="2000" dirty="0">
                <a:solidFill>
                  <a:prstClr val="black"/>
                </a:solidFill>
                <a:ea typeface="Calibri"/>
                <a:cs typeface="Times New Roman"/>
              </a:rPr>
              <a:t>Ein Verzeichnis von Senioren, welche </a:t>
            </a:r>
            <a:r>
              <a:rPr lang="de-CH" sz="2000" dirty="0" smtClean="0">
                <a:solidFill>
                  <a:prstClr val="black"/>
                </a:solidFill>
                <a:ea typeface="Calibri"/>
                <a:cs typeface="Times New Roman"/>
              </a:rPr>
              <a:t>für Dienste eingesetzt werden könnten</a:t>
            </a:r>
            <a:endParaRPr lang="de-CH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636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76056" y="116632"/>
            <a:ext cx="3816424" cy="648072"/>
          </a:xfrm>
        </p:spPr>
        <p:txBody>
          <a:bodyPr>
            <a:normAutofit/>
          </a:bodyPr>
          <a:lstStyle/>
          <a:p>
            <a:r>
              <a:rPr lang="de-CH" sz="2800" i="1" dirty="0" smtClean="0"/>
              <a:t>Umgang mit Ältesten</a:t>
            </a:r>
            <a:endParaRPr lang="de-CH" sz="2800" i="1" dirty="0"/>
          </a:p>
        </p:txBody>
      </p:sp>
      <p:sp>
        <p:nvSpPr>
          <p:cNvPr id="4" name="Textfeld 3"/>
          <p:cNvSpPr txBox="1"/>
          <p:nvPr/>
        </p:nvSpPr>
        <p:spPr>
          <a:xfrm>
            <a:off x="539552" y="908721"/>
            <a:ext cx="84249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i="1" u="sng" dirty="0" smtClean="0"/>
              <a:t>Anweisungen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2000" b="1" dirty="0" err="1">
                <a:ea typeface="Calibri"/>
                <a:cs typeface="Times New Roman"/>
              </a:rPr>
              <a:t>vs</a:t>
            </a:r>
            <a:r>
              <a:rPr lang="de-CH" sz="2000" b="1" dirty="0">
                <a:ea typeface="Calibri"/>
                <a:cs typeface="Times New Roman"/>
              </a:rPr>
              <a:t> 17-18: </a:t>
            </a:r>
            <a:r>
              <a:rPr lang="de-CH" sz="2000" dirty="0">
                <a:ea typeface="Calibri"/>
                <a:cs typeface="Times New Roman"/>
              </a:rPr>
              <a:t>Älteste, die gut vorstehen und </a:t>
            </a:r>
            <a:r>
              <a:rPr lang="de-CH" sz="2000" dirty="0" smtClean="0">
                <a:ea typeface="Calibri"/>
                <a:cs typeface="Times New Roman"/>
              </a:rPr>
              <a:t>lehren, </a:t>
            </a:r>
            <a:r>
              <a:rPr lang="de-CH" sz="2000" dirty="0">
                <a:ea typeface="Calibri"/>
                <a:cs typeface="Times New Roman"/>
              </a:rPr>
              <a:t>sind doppelter Ehre wert</a:t>
            </a:r>
            <a:r>
              <a:rPr lang="de-CH" sz="2000" dirty="0" smtClean="0">
                <a:ea typeface="Calibri"/>
                <a:cs typeface="Times New Roman"/>
              </a:rPr>
              <a:t>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2000" b="1" dirty="0" err="1"/>
              <a:t>vs</a:t>
            </a:r>
            <a:r>
              <a:rPr lang="de-CH" sz="2000" b="1" dirty="0"/>
              <a:t> 19: </a:t>
            </a:r>
            <a:r>
              <a:rPr lang="de-CH" sz="2000" dirty="0" smtClean="0"/>
              <a:t>Gegen </a:t>
            </a:r>
            <a:r>
              <a:rPr lang="de-CH" sz="2000" dirty="0"/>
              <a:t>einen Ältesten nimm keine Klage an, ausser bei 2 oder 3 </a:t>
            </a:r>
            <a:r>
              <a:rPr lang="de-CH" sz="2000" dirty="0" smtClean="0"/>
              <a:t>Zeugen</a:t>
            </a:r>
            <a:r>
              <a:rPr lang="de-CH" sz="2000" dirty="0"/>
              <a:t>. </a:t>
            </a:r>
            <a:endParaRPr lang="de-CH" sz="2000" dirty="0" smtClean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2000" b="1" dirty="0" err="1"/>
              <a:t>vs</a:t>
            </a:r>
            <a:r>
              <a:rPr lang="de-CH" sz="2000" b="1" dirty="0"/>
              <a:t> 20-21: </a:t>
            </a:r>
            <a:r>
              <a:rPr lang="de-CH" sz="2000" dirty="0" smtClean="0"/>
              <a:t>Älteste, </a:t>
            </a:r>
            <a:r>
              <a:rPr lang="de-CH" sz="2000" dirty="0"/>
              <a:t>die </a:t>
            </a:r>
            <a:r>
              <a:rPr lang="de-CH" sz="2000" dirty="0" smtClean="0"/>
              <a:t>sündigen, </a:t>
            </a:r>
            <a:r>
              <a:rPr lang="de-CH" sz="2000" dirty="0"/>
              <a:t>weise vor allen </a:t>
            </a:r>
            <a:r>
              <a:rPr lang="de-CH" sz="2000" dirty="0" smtClean="0"/>
              <a:t>zurecht.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2000" b="1" dirty="0" err="1"/>
              <a:t>vs</a:t>
            </a:r>
            <a:r>
              <a:rPr lang="de-CH" sz="2000" b="1" dirty="0"/>
              <a:t> 22 /24-25: </a:t>
            </a:r>
            <a:r>
              <a:rPr lang="de-CH" sz="2000" dirty="0"/>
              <a:t>Setze </a:t>
            </a:r>
            <a:r>
              <a:rPr lang="de-CH" sz="2000" dirty="0" smtClean="0"/>
              <a:t>Älteste </a:t>
            </a:r>
            <a:r>
              <a:rPr lang="de-CH" sz="2000" dirty="0"/>
              <a:t>nicht zu schnell </a:t>
            </a:r>
            <a:r>
              <a:rPr lang="de-CH" sz="2000" dirty="0" smtClean="0"/>
              <a:t>ein.</a:t>
            </a:r>
            <a:endParaRPr lang="de-CH" sz="20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CH" sz="20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CH" sz="2000" dirty="0">
              <a:ea typeface="Calibri"/>
              <a:cs typeface="Times New Roman"/>
            </a:endParaRPr>
          </a:p>
          <a:p>
            <a:endParaRPr lang="de-CH" sz="2000" b="1" i="1" u="sng" dirty="0"/>
          </a:p>
        </p:txBody>
      </p:sp>
      <p:sp>
        <p:nvSpPr>
          <p:cNvPr id="5" name="Textfeld 4"/>
          <p:cNvSpPr txBox="1"/>
          <p:nvPr/>
        </p:nvSpPr>
        <p:spPr>
          <a:xfrm>
            <a:off x="554134" y="353506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i="1" u="sng" dirty="0" smtClean="0"/>
              <a:t>Praxis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000" dirty="0"/>
              <a:t>Haben wir überhaupt Älteste, geschweige </a:t>
            </a:r>
            <a:r>
              <a:rPr lang="de-CH" sz="2000" dirty="0" smtClean="0"/>
              <a:t>dann geehrte?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65253" y="4437112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CH" sz="2000" dirty="0">
                <a:solidFill>
                  <a:prstClr val="black"/>
                </a:solidFill>
              </a:rPr>
              <a:t>Wer schützt einen Ältesten gegen </a:t>
            </a:r>
            <a:r>
              <a:rPr lang="de-CH" sz="2000" dirty="0" smtClean="0">
                <a:solidFill>
                  <a:prstClr val="black"/>
                </a:solidFill>
              </a:rPr>
              <a:t>Vorwürfe?</a:t>
            </a:r>
            <a:endParaRPr lang="de-CH" sz="2000" dirty="0">
              <a:solidFill>
                <a:prstClr val="black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96728" y="5029145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CH" sz="2000" dirty="0">
                <a:solidFill>
                  <a:prstClr val="black"/>
                </a:solidFill>
              </a:rPr>
              <a:t>Wer hat den </a:t>
            </a:r>
            <a:r>
              <a:rPr lang="de-CH" sz="2000" dirty="0" smtClean="0">
                <a:solidFill>
                  <a:prstClr val="black"/>
                </a:solidFill>
              </a:rPr>
              <a:t>Mut, Älteste öffentlich zurechtzuweisen?</a:t>
            </a:r>
            <a:endParaRPr lang="de-CH" sz="2000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563" y="5589240"/>
            <a:ext cx="6583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CH" sz="2000" dirty="0">
                <a:solidFill>
                  <a:prstClr val="black"/>
                </a:solidFill>
              </a:rPr>
              <a:t>Sind wir nicht eher zu langsam, Älteste einzusetzen?</a:t>
            </a:r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2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Microsoft Office PowerPoint</Application>
  <PresentationFormat>Bildschirmpräsentation (4:3)</PresentationFormat>
  <Paragraphs>98</Paragraphs>
  <Slides>12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PowerPoint-Präsentation</vt:lpstr>
      <vt:lpstr>Bewahre und halte diese Anweisungen...</vt:lpstr>
      <vt:lpstr>Was sind die Anweisungen im 5. Kapitel?</vt:lpstr>
      <vt:lpstr>PowerPoint-Präsentation</vt:lpstr>
      <vt:lpstr>Umgang mit dir selbst</vt:lpstr>
      <vt:lpstr>Umgang mit Geschwistern</vt:lpstr>
      <vt:lpstr>Umgang mit Witwen</vt:lpstr>
      <vt:lpstr>Umgang mit Witwen</vt:lpstr>
      <vt:lpstr>Umgang mit Ältesten</vt:lpstr>
      <vt:lpstr>Umgang mit Ältesten</vt:lpstr>
      <vt:lpstr>Umgang mit Ältesten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David</dc:creator>
  <cp:lastModifiedBy>David</cp:lastModifiedBy>
  <cp:revision>36</cp:revision>
  <dcterms:created xsi:type="dcterms:W3CDTF">2015-09-14T13:30:24Z</dcterms:created>
  <dcterms:modified xsi:type="dcterms:W3CDTF">2015-09-19T17:28:15Z</dcterms:modified>
</cp:coreProperties>
</file>