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0" r:id="rId4"/>
    <p:sldId id="287" r:id="rId5"/>
    <p:sldId id="274" r:id="rId6"/>
    <p:sldId id="288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24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49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75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64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10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21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20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74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48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68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27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4566-B771-44CD-A1A3-F930A2A97232}" type="datetimeFigureOut">
              <a:rPr lang="de-DE" smtClean="0"/>
              <a:t>19.09.2013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E10E-6F0B-47EF-B9BD-442B12A114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698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404665"/>
            <a:ext cx="84249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 smtClean="0">
                <a:solidFill>
                  <a:srgbClr val="FFC000"/>
                </a:solidFill>
              </a:rPr>
              <a:t>Rettung, Anbetung </a:t>
            </a:r>
          </a:p>
          <a:p>
            <a:pPr algn="ctr"/>
            <a:r>
              <a:rPr lang="de-DE" sz="4400" b="1" dirty="0" smtClean="0">
                <a:solidFill>
                  <a:srgbClr val="FFC000"/>
                </a:solidFill>
              </a:rPr>
              <a:t>und Dienst für Gott </a:t>
            </a:r>
          </a:p>
          <a:p>
            <a:pPr algn="ctr"/>
            <a:r>
              <a:rPr lang="de-DE" sz="4400" b="1" dirty="0" smtClean="0">
                <a:solidFill>
                  <a:srgbClr val="FFC000"/>
                </a:solidFill>
              </a:rPr>
              <a:t>im Alten und im Neuen Testament</a:t>
            </a:r>
          </a:p>
          <a:p>
            <a:pPr algn="ctr"/>
            <a:endParaRPr lang="de-DE" sz="3200" b="1" dirty="0" smtClean="0">
              <a:solidFill>
                <a:srgbClr val="FFC000"/>
              </a:solidFill>
            </a:endParaRPr>
          </a:p>
          <a:p>
            <a:pPr algn="ctr"/>
            <a:endParaRPr lang="de-DE" sz="3200" b="1" dirty="0" smtClean="0">
              <a:solidFill>
                <a:srgbClr val="FFC000"/>
              </a:solidFill>
            </a:endParaRPr>
          </a:p>
          <a:p>
            <a:pPr algn="ctr"/>
            <a:r>
              <a:rPr lang="de-DE" sz="3200" b="1" dirty="0" smtClean="0">
                <a:solidFill>
                  <a:srgbClr val="FFC000"/>
                </a:solidFill>
              </a:rPr>
              <a:t>Männerfreizeit 2013 </a:t>
            </a:r>
          </a:p>
          <a:p>
            <a:pPr algn="ctr"/>
            <a:r>
              <a:rPr lang="de-DE" sz="3200" b="1" dirty="0" smtClean="0">
                <a:solidFill>
                  <a:srgbClr val="FFC000"/>
                </a:solidFill>
              </a:rPr>
              <a:t>Neckarzimmern</a:t>
            </a:r>
          </a:p>
          <a:p>
            <a:pPr algn="ctr"/>
            <a:endParaRPr lang="de-DE" sz="3600" b="1" dirty="0" smtClean="0">
              <a:solidFill>
                <a:srgbClr val="FFC000"/>
              </a:solidFill>
            </a:endParaRPr>
          </a:p>
          <a:p>
            <a:pPr algn="ctr"/>
            <a:endParaRPr lang="de-DE" sz="3600" b="1" dirty="0" smtClean="0">
              <a:solidFill>
                <a:srgbClr val="FFC000"/>
              </a:solidFill>
            </a:endParaRPr>
          </a:p>
          <a:p>
            <a:pPr algn="ctr"/>
            <a:r>
              <a:rPr lang="de-DE" sz="3600" b="1" dirty="0" smtClean="0">
                <a:solidFill>
                  <a:srgbClr val="FFC000"/>
                </a:solidFill>
              </a:rPr>
              <a:t>Glenn Jones</a:t>
            </a:r>
          </a:p>
          <a:p>
            <a:pPr algn="ctr"/>
            <a:endParaRPr lang="de-DE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32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C000"/>
                </a:solidFill>
                <a:latin typeface="+mn-lt"/>
              </a:rPr>
              <a:t>Beispiele geistlicher Opfer</a:t>
            </a:r>
            <a:br>
              <a:rPr lang="de-DE" b="1" dirty="0" smtClean="0">
                <a:solidFill>
                  <a:srgbClr val="FFC000"/>
                </a:solidFill>
                <a:latin typeface="+mn-lt"/>
              </a:rPr>
            </a:br>
            <a:r>
              <a:rPr lang="de-DE" b="1" dirty="0" smtClean="0">
                <a:solidFill>
                  <a:srgbClr val="FFC000"/>
                </a:solidFill>
                <a:latin typeface="+mn-lt"/>
              </a:rPr>
              <a:t> im Neuen Testament</a:t>
            </a:r>
            <a:endParaRPr lang="de-DE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Der Glaube als Lebensweg der Geschwister. Ihretwegen ist Paulus bereit, den Märtyrertod zu erleiden, ausgegossen als "Trankopfer" über den Glauben der Geschwister: </a:t>
            </a:r>
            <a:br>
              <a:rPr lang="de-DE" dirty="0" smtClean="0">
                <a:solidFill>
                  <a:srgbClr val="FFC000"/>
                </a:solidFill>
              </a:rPr>
            </a:br>
            <a:r>
              <a:rPr lang="de-DE" dirty="0" smtClean="0">
                <a:solidFill>
                  <a:srgbClr val="FFC000"/>
                </a:solidFill>
              </a:rPr>
              <a:t>Philipper 2,17; 2.Timotheus 4,6-8</a:t>
            </a:r>
          </a:p>
          <a:p>
            <a:pPr marL="0" indent="0">
              <a:buNone/>
            </a:pPr>
            <a:endParaRPr lang="de-DE" sz="900" dirty="0" smtClean="0">
              <a:solidFill>
                <a:srgbClr val="FFC000"/>
              </a:solidFill>
            </a:endParaRPr>
          </a:p>
          <a:p>
            <a:r>
              <a:rPr lang="de-DE" dirty="0" smtClean="0">
                <a:solidFill>
                  <a:srgbClr val="FFC000"/>
                </a:solidFill>
              </a:rPr>
              <a:t>Die Unterstützung von Evangelisten: </a:t>
            </a:r>
            <a:br>
              <a:rPr lang="de-DE" dirty="0" smtClean="0">
                <a:solidFill>
                  <a:srgbClr val="FFC000"/>
                </a:solidFill>
              </a:rPr>
            </a:br>
            <a:r>
              <a:rPr lang="de-DE" dirty="0" smtClean="0">
                <a:solidFill>
                  <a:srgbClr val="FFC000"/>
                </a:solidFill>
              </a:rPr>
              <a:t>Philipper 4,18</a:t>
            </a:r>
          </a:p>
          <a:p>
            <a:r>
              <a:rPr lang="de-DE" dirty="0" smtClean="0">
                <a:solidFill>
                  <a:srgbClr val="FFC000"/>
                </a:solidFill>
              </a:rPr>
              <a:t>Der Dienst des Lehrers für Geschwister, um sie als wohlgefälliges Opfer vor Gott darzustellen:</a:t>
            </a:r>
            <a:br>
              <a:rPr lang="de-DE" dirty="0" smtClean="0">
                <a:solidFill>
                  <a:srgbClr val="FFC000"/>
                </a:solidFill>
              </a:rPr>
            </a:br>
            <a:r>
              <a:rPr lang="de-DE" dirty="0" smtClean="0">
                <a:solidFill>
                  <a:srgbClr val="FFC000"/>
                </a:solidFill>
              </a:rPr>
              <a:t>Römer 15,15-17</a:t>
            </a:r>
            <a:endParaRPr lang="de-DE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rgbClr val="FFC000"/>
              </a:solidFill>
            </a:endParaRPr>
          </a:p>
          <a:p>
            <a:endParaRPr lang="de-DE" dirty="0"/>
          </a:p>
          <a:p>
            <a:endParaRPr lang="en-US" dirty="0"/>
          </a:p>
          <a:p>
            <a:endParaRPr lang="de-DE" dirty="0"/>
          </a:p>
          <a:p>
            <a:endParaRPr lang="de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989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C000"/>
                </a:solidFill>
                <a:latin typeface="+mn-lt"/>
              </a:rPr>
              <a:t>Beispiele geistlicher Opfer</a:t>
            </a:r>
            <a:br>
              <a:rPr lang="de-DE" b="1" dirty="0" smtClean="0">
                <a:solidFill>
                  <a:srgbClr val="FFC000"/>
                </a:solidFill>
                <a:latin typeface="+mn-lt"/>
              </a:rPr>
            </a:br>
            <a:r>
              <a:rPr lang="de-DE" b="1" dirty="0" smtClean="0">
                <a:solidFill>
                  <a:srgbClr val="FFC000"/>
                </a:solidFill>
                <a:latin typeface="+mn-lt"/>
              </a:rPr>
              <a:t> im Neuen Testament</a:t>
            </a:r>
            <a:endParaRPr lang="de-DE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Lob Gottes, Lippen, die seinen Namen bekennen, Wohltun und Teilen unseres Eigentums mit anderen: </a:t>
            </a:r>
            <a:br>
              <a:rPr lang="de-DE" dirty="0" smtClean="0">
                <a:solidFill>
                  <a:srgbClr val="FFC000"/>
                </a:solidFill>
              </a:rPr>
            </a:br>
            <a:r>
              <a:rPr lang="de-DE" dirty="0" smtClean="0">
                <a:solidFill>
                  <a:srgbClr val="FFC000"/>
                </a:solidFill>
              </a:rPr>
              <a:t>Hebräer 13,10-16</a:t>
            </a:r>
          </a:p>
          <a:p>
            <a:pPr marL="0" indent="0">
              <a:buNone/>
            </a:pPr>
            <a:endParaRPr lang="de-DE" sz="900" dirty="0" smtClean="0">
              <a:solidFill>
                <a:srgbClr val="FFC000"/>
              </a:solidFill>
            </a:endParaRPr>
          </a:p>
          <a:p>
            <a:r>
              <a:rPr lang="de-DE" dirty="0" smtClean="0">
                <a:solidFill>
                  <a:srgbClr val="FFC000"/>
                </a:solidFill>
              </a:rPr>
              <a:t>Gebete der Heiligen als Teil eines Räucheropfers, die Gottes Gerichte gegen die Ungläubigen </a:t>
            </a:r>
            <a:r>
              <a:rPr lang="de-DE" dirty="0" smtClean="0">
                <a:solidFill>
                  <a:srgbClr val="FFC000"/>
                </a:solidFill>
              </a:rPr>
              <a:t>bewirken</a:t>
            </a:r>
            <a:r>
              <a:rPr lang="de-DE" dirty="0" smtClean="0">
                <a:solidFill>
                  <a:srgbClr val="FFC000"/>
                </a:solidFill>
              </a:rPr>
              <a:t>:</a:t>
            </a:r>
            <a:br>
              <a:rPr lang="de-DE" dirty="0" smtClean="0">
                <a:solidFill>
                  <a:srgbClr val="FFC000"/>
                </a:solidFill>
              </a:rPr>
            </a:br>
            <a:r>
              <a:rPr lang="de-DE" dirty="0" smtClean="0">
                <a:solidFill>
                  <a:srgbClr val="FFC000"/>
                </a:solidFill>
              </a:rPr>
              <a:t>Offenbarung 8,3-5</a:t>
            </a:r>
            <a:endParaRPr lang="de-DE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rgbClr val="FFC000"/>
              </a:solidFill>
            </a:endParaRPr>
          </a:p>
          <a:p>
            <a:endParaRPr lang="de-DE" dirty="0"/>
          </a:p>
          <a:p>
            <a:endParaRPr lang="en-US" dirty="0"/>
          </a:p>
          <a:p>
            <a:endParaRPr lang="de-DE" dirty="0"/>
          </a:p>
          <a:p>
            <a:endParaRPr lang="de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976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C000"/>
                </a:solidFill>
                <a:latin typeface="+mn-lt"/>
              </a:rPr>
              <a:t>Gottes Bestimmungen für den Dienst im Alten und Neuen Testament</a:t>
            </a:r>
            <a:endParaRPr lang="de-DE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i="1" dirty="0" smtClean="0">
                <a:solidFill>
                  <a:srgbClr val="FFC000"/>
                </a:solidFill>
              </a:rPr>
              <a:t>Hebräer 5,4-6:</a:t>
            </a:r>
          </a:p>
          <a:p>
            <a:pPr marL="0" indent="0">
              <a:buNone/>
            </a:pPr>
            <a:endParaRPr lang="de-DE" sz="9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FFC000"/>
                </a:solidFill>
              </a:rPr>
              <a:t>"1) Denn </a:t>
            </a:r>
            <a:r>
              <a:rPr lang="de-DE" dirty="0">
                <a:solidFill>
                  <a:srgbClr val="FFC000"/>
                </a:solidFill>
              </a:rPr>
              <a:t>jeder aus Menschen genommene Hohepriester wird </a:t>
            </a:r>
            <a:r>
              <a:rPr lang="de-DE" dirty="0"/>
              <a:t>für Menschen eingesetzt </a:t>
            </a:r>
            <a:r>
              <a:rPr lang="de-DE" dirty="0">
                <a:solidFill>
                  <a:srgbClr val="FFC000"/>
                </a:solidFill>
              </a:rPr>
              <a:t>im Blick auf das Verhältnis zu Gott, </a:t>
            </a:r>
            <a:r>
              <a:rPr lang="de-DE" dirty="0"/>
              <a:t>damit er sowohl Gaben als auch Schlachtopfer für Sünden darbringe</a:t>
            </a:r>
            <a:r>
              <a:rPr lang="de-DE" dirty="0">
                <a:solidFill>
                  <a:srgbClr val="FFC000"/>
                </a:solidFill>
              </a:rPr>
              <a:t>… </a:t>
            </a:r>
            <a:r>
              <a:rPr lang="de-DE" dirty="0" smtClean="0">
                <a:solidFill>
                  <a:srgbClr val="FFC000"/>
                </a:solidFill>
              </a:rPr>
              <a:t>4) </a:t>
            </a:r>
            <a:r>
              <a:rPr lang="de-DE" dirty="0">
                <a:solidFill>
                  <a:srgbClr val="FFC000"/>
                </a:solidFill>
              </a:rPr>
              <a:t>Und niemand nimmt sich selbst die Ehre, sondern </a:t>
            </a:r>
            <a:r>
              <a:rPr lang="de-DE" dirty="0"/>
              <a:t>er wird von Gott berufen </a:t>
            </a:r>
            <a:r>
              <a:rPr lang="de-DE" dirty="0">
                <a:solidFill>
                  <a:srgbClr val="FFC000"/>
                </a:solidFill>
              </a:rPr>
              <a:t>wie auch Aaron.  </a:t>
            </a:r>
            <a:r>
              <a:rPr lang="de-DE" dirty="0" smtClean="0">
                <a:solidFill>
                  <a:srgbClr val="FFC000"/>
                </a:solidFill>
              </a:rPr>
              <a:t>5) </a:t>
            </a:r>
            <a:r>
              <a:rPr lang="de-DE" dirty="0">
                <a:solidFill>
                  <a:srgbClr val="FFC000"/>
                </a:solidFill>
              </a:rPr>
              <a:t>So hat auch der Christus sich nicht selbst verherrlicht, um </a:t>
            </a:r>
            <a:r>
              <a:rPr lang="de-DE" dirty="0" smtClean="0">
                <a:solidFill>
                  <a:srgbClr val="FFC000"/>
                </a:solidFill>
              </a:rPr>
              <a:t>Hoher Priester </a:t>
            </a:r>
            <a:r>
              <a:rPr lang="de-DE" dirty="0">
                <a:solidFill>
                  <a:srgbClr val="FFC000"/>
                </a:solidFill>
              </a:rPr>
              <a:t>zu werden, sondern der, welcher zu ihm gesagt hat: «Mein Sohn bist du, ich habe dich heute gezeugt.»  </a:t>
            </a:r>
            <a:r>
              <a:rPr lang="de-DE" dirty="0" smtClean="0">
                <a:solidFill>
                  <a:srgbClr val="FFC000"/>
                </a:solidFill>
              </a:rPr>
              <a:t>6) </a:t>
            </a:r>
            <a:r>
              <a:rPr lang="de-DE" dirty="0">
                <a:solidFill>
                  <a:srgbClr val="FFC000"/>
                </a:solidFill>
              </a:rPr>
              <a:t>Wie er auch an einer anderen Stelle sagt: «Du bist Priester in Ewigkeit nach der Ordnung </a:t>
            </a:r>
            <a:r>
              <a:rPr lang="de-DE" dirty="0" smtClean="0">
                <a:solidFill>
                  <a:srgbClr val="FFC000"/>
                </a:solidFill>
              </a:rPr>
              <a:t>Melchizedeks</a:t>
            </a:r>
            <a:r>
              <a:rPr lang="de-DE" dirty="0">
                <a:solidFill>
                  <a:srgbClr val="FFC000"/>
                </a:solidFill>
              </a:rPr>
              <a:t>.» </a:t>
            </a:r>
            <a:r>
              <a:rPr lang="de-DE" dirty="0" smtClean="0">
                <a:solidFill>
                  <a:srgbClr val="FFC000"/>
                </a:solidFill>
              </a:rPr>
              <a:t>"</a:t>
            </a:r>
          </a:p>
          <a:p>
            <a:endParaRPr lang="de-DE" dirty="0"/>
          </a:p>
          <a:p>
            <a:endParaRPr lang="en-US" dirty="0"/>
          </a:p>
          <a:p>
            <a:endParaRPr lang="de-DE" dirty="0"/>
          </a:p>
          <a:p>
            <a:endParaRPr lang="de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094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C000"/>
                </a:solidFill>
                <a:latin typeface="+mn-lt"/>
              </a:rPr>
              <a:t>Unterschiede zwischen dem Alten und dem Neuen Testament</a:t>
            </a:r>
            <a:endParaRPr lang="de-DE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Autofit/>
          </a:bodyPr>
          <a:lstStyle/>
          <a:p>
            <a:r>
              <a:rPr lang="de-DE" sz="2800" dirty="0" smtClean="0">
                <a:solidFill>
                  <a:srgbClr val="FFC000"/>
                </a:solidFill>
              </a:rPr>
              <a:t>Der priesterliche Dienst des Alten Testaments war fleischlich und </a:t>
            </a:r>
            <a:r>
              <a:rPr lang="de-DE" sz="2800" dirty="0" smtClean="0">
                <a:solidFill>
                  <a:srgbClr val="FFC000"/>
                </a:solidFill>
              </a:rPr>
              <a:t>zeitbedingt bis </a:t>
            </a:r>
            <a:r>
              <a:rPr lang="de-DE" sz="2800" dirty="0" smtClean="0">
                <a:solidFill>
                  <a:srgbClr val="FFC000"/>
                </a:solidFill>
              </a:rPr>
              <a:t>zu </a:t>
            </a:r>
            <a:r>
              <a:rPr lang="de-DE" sz="2800" dirty="0" smtClean="0">
                <a:solidFill>
                  <a:srgbClr val="FFC000"/>
                </a:solidFill>
              </a:rPr>
              <a:t>einer besseren Ordnung:</a:t>
            </a:r>
            <a:endParaRPr lang="de-DE" sz="2800" dirty="0" smtClean="0">
              <a:solidFill>
                <a:srgbClr val="FFC000"/>
              </a:solidFill>
            </a:endParaRPr>
          </a:p>
          <a:p>
            <a:pPr marL="400050" lvl="1" indent="0">
              <a:buNone/>
            </a:pPr>
            <a:r>
              <a:rPr lang="de-DE" dirty="0" smtClean="0">
                <a:solidFill>
                  <a:srgbClr val="FFC000"/>
                </a:solidFill>
              </a:rPr>
              <a:t>Hebräer 9,9-12</a:t>
            </a:r>
          </a:p>
          <a:p>
            <a:pPr marL="400050" lvl="1" indent="0">
              <a:buNone/>
            </a:pPr>
            <a:endParaRPr lang="de-DE" dirty="0" smtClean="0">
              <a:solidFill>
                <a:srgbClr val="FFC000"/>
              </a:solidFill>
            </a:endParaRPr>
          </a:p>
          <a:p>
            <a:pPr marL="457200" indent="-457200"/>
            <a:r>
              <a:rPr lang="de-DE" sz="2800" dirty="0" smtClean="0">
                <a:solidFill>
                  <a:srgbClr val="FFC000"/>
                </a:solidFill>
              </a:rPr>
              <a:t>Der Christ ist den Elementen der Welt gestorben und dient Gott nicht mehr durch die irdischen, äußerlichen Regeln über Speisen, Festtage und Tempeldienste des mosaischen Bundes:</a:t>
            </a:r>
            <a:br>
              <a:rPr lang="de-DE" sz="2800" dirty="0" smtClean="0">
                <a:solidFill>
                  <a:srgbClr val="FFC000"/>
                </a:solidFill>
              </a:rPr>
            </a:br>
            <a:r>
              <a:rPr lang="de-DE" sz="2800" dirty="0" smtClean="0">
                <a:solidFill>
                  <a:srgbClr val="FFC000"/>
                </a:solidFill>
              </a:rPr>
              <a:t>Kolosser 2,16-23</a:t>
            </a:r>
            <a:endParaRPr lang="de-DE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FFC000"/>
              </a:solidFill>
            </a:endParaRPr>
          </a:p>
          <a:p>
            <a:endParaRPr lang="de-DE" sz="2800" dirty="0">
              <a:solidFill>
                <a:srgbClr val="FFC000"/>
              </a:solidFill>
            </a:endParaRPr>
          </a:p>
          <a:p>
            <a:endParaRPr lang="de-DE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37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C000"/>
                </a:solidFill>
                <a:latin typeface="+mn-lt"/>
              </a:rPr>
              <a:t>Ziele des Evangeliums Jesu Christi</a:t>
            </a:r>
            <a:endParaRPr lang="de-DE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3135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C000"/>
                </a:solidFill>
              </a:rPr>
              <a:t>Das himmlische Jerusalem:</a:t>
            </a:r>
          </a:p>
          <a:p>
            <a:pPr lvl="1"/>
            <a:r>
              <a:rPr lang="de-DE" dirty="0" smtClean="0">
                <a:solidFill>
                  <a:srgbClr val="FFC000"/>
                </a:solidFill>
              </a:rPr>
              <a:t>Hebräer 12,22; 13,11-14; </a:t>
            </a:r>
          </a:p>
          <a:p>
            <a:pPr lvl="1"/>
            <a:r>
              <a:rPr lang="de-DE" dirty="0" smtClean="0">
                <a:solidFill>
                  <a:srgbClr val="FFC000"/>
                </a:solidFill>
              </a:rPr>
              <a:t>Galater 4,25-26</a:t>
            </a:r>
          </a:p>
          <a:p>
            <a:pPr lvl="1"/>
            <a:r>
              <a:rPr lang="de-DE" dirty="0" smtClean="0">
                <a:solidFill>
                  <a:srgbClr val="FFC000"/>
                </a:solidFill>
              </a:rPr>
              <a:t>Offenbarung 21,1-4.9-10</a:t>
            </a:r>
          </a:p>
          <a:p>
            <a:pPr marL="457200" indent="-457200"/>
            <a:r>
              <a:rPr lang="de-DE" b="1" dirty="0" smtClean="0">
                <a:solidFill>
                  <a:srgbClr val="FFC000"/>
                </a:solidFill>
              </a:rPr>
              <a:t>Die ewige Herrschaft Jesu Christi auf </a:t>
            </a:r>
            <a:r>
              <a:rPr lang="de-DE" b="1" smtClean="0">
                <a:solidFill>
                  <a:srgbClr val="FFC000"/>
                </a:solidFill>
              </a:rPr>
              <a:t>dem Thron </a:t>
            </a:r>
            <a:r>
              <a:rPr lang="de-DE" b="1" dirty="0" smtClean="0">
                <a:solidFill>
                  <a:srgbClr val="FFC000"/>
                </a:solidFill>
              </a:rPr>
              <a:t>seines Vaters Davids:</a:t>
            </a:r>
          </a:p>
          <a:p>
            <a:pPr marL="857250" lvl="1" indent="-457200"/>
            <a:r>
              <a:rPr lang="de-DE" dirty="0" smtClean="0">
                <a:solidFill>
                  <a:srgbClr val="FFC000"/>
                </a:solidFill>
              </a:rPr>
              <a:t>Psalm 110; 1. Korinther15,24-26</a:t>
            </a:r>
          </a:p>
          <a:p>
            <a:pPr marL="857250" lvl="1" indent="-457200"/>
            <a:r>
              <a:rPr lang="de-DE" dirty="0" smtClean="0">
                <a:solidFill>
                  <a:srgbClr val="FFC000"/>
                </a:solidFill>
              </a:rPr>
              <a:t>Lukas 1,32-33</a:t>
            </a:r>
          </a:p>
          <a:p>
            <a:pPr marL="857250" lvl="1" indent="-457200"/>
            <a:r>
              <a:rPr lang="de-DE" dirty="0" smtClean="0">
                <a:solidFill>
                  <a:srgbClr val="FFC000"/>
                </a:solidFill>
              </a:rPr>
              <a:t>2. Samuel 7,8-16; Psalm 89,20-38; Jesaja 9,5-6</a:t>
            </a:r>
            <a:endParaRPr lang="de-DE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endParaRPr lang="de-DE" dirty="0">
              <a:solidFill>
                <a:srgbClr val="FFC000"/>
              </a:solidFill>
            </a:endParaRPr>
          </a:p>
          <a:p>
            <a:endParaRPr lang="de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85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C000"/>
                </a:solidFill>
                <a:latin typeface="Times New Roman"/>
              </a:rPr>
              <a:t>AT-Schatten der NT-Botschaft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FFC000"/>
                </a:solidFill>
              </a:rPr>
              <a:t>Was ist ein Schatten?</a:t>
            </a:r>
            <a:endParaRPr lang="de-DE" b="1" dirty="0">
              <a:solidFill>
                <a:srgbClr val="FFC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2348880"/>
            <a:ext cx="48965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>
                <a:solidFill>
                  <a:srgbClr val="FFC000"/>
                </a:solidFill>
              </a:rPr>
              <a:t>Kolosser </a:t>
            </a:r>
            <a:r>
              <a:rPr lang="de-DE" sz="2800" b="1" u="sng" dirty="0" smtClean="0">
                <a:solidFill>
                  <a:srgbClr val="FFC000"/>
                </a:solidFill>
              </a:rPr>
              <a:t>2,17</a:t>
            </a:r>
            <a:r>
              <a:rPr lang="de-DE" sz="2800" b="1" dirty="0" smtClean="0">
                <a:solidFill>
                  <a:srgbClr val="FFC000"/>
                </a:solidFill>
              </a:rPr>
              <a:t>: </a:t>
            </a:r>
          </a:p>
          <a:p>
            <a:r>
              <a:rPr lang="de-DE" sz="2800" dirty="0" smtClean="0">
                <a:solidFill>
                  <a:srgbClr val="FFC000"/>
                </a:solidFill>
              </a:rPr>
              <a:t>AT-Anbetungsformen sind ein Schatten </a:t>
            </a:r>
            <a:r>
              <a:rPr lang="de-DE" sz="2800" dirty="0">
                <a:solidFill>
                  <a:srgbClr val="FFC000"/>
                </a:solidFill>
              </a:rPr>
              <a:t>der künftigen Dinge, </a:t>
            </a:r>
            <a:r>
              <a:rPr lang="de-DE" sz="2800" dirty="0" smtClean="0">
                <a:solidFill>
                  <a:srgbClr val="FFC000"/>
                </a:solidFill>
              </a:rPr>
              <a:t>der </a:t>
            </a:r>
            <a:r>
              <a:rPr lang="de-DE" sz="2800" dirty="0">
                <a:solidFill>
                  <a:srgbClr val="FFC000"/>
                </a:solidFill>
              </a:rPr>
              <a:t>Körper selbst aber ist des </a:t>
            </a:r>
            <a:r>
              <a:rPr lang="de-DE" sz="2800" dirty="0" smtClean="0">
                <a:solidFill>
                  <a:srgbClr val="FFC000"/>
                </a:solidFill>
              </a:rPr>
              <a:t>Christus </a:t>
            </a:r>
          </a:p>
          <a:p>
            <a:r>
              <a:rPr lang="de-DE" sz="2800" b="1" u="sng" dirty="0" smtClean="0">
                <a:solidFill>
                  <a:srgbClr val="FFC000"/>
                </a:solidFill>
              </a:rPr>
              <a:t>Hebräer 10,1</a:t>
            </a:r>
            <a:r>
              <a:rPr lang="de-DE" sz="2800" dirty="0" smtClean="0">
                <a:solidFill>
                  <a:srgbClr val="FFC000"/>
                </a:solidFill>
              </a:rPr>
              <a:t>:  "…da </a:t>
            </a:r>
            <a:r>
              <a:rPr lang="de-DE" sz="2800" dirty="0">
                <a:solidFill>
                  <a:srgbClr val="FFC000"/>
                </a:solidFill>
              </a:rPr>
              <a:t>das Gesetz einen Schatten der zukünftigen Güter, nicht der Dinge Ebenbild selbst </a:t>
            </a:r>
            <a:r>
              <a:rPr lang="de-DE" sz="2800" dirty="0" smtClean="0">
                <a:solidFill>
                  <a:srgbClr val="FFC000"/>
                </a:solidFill>
              </a:rPr>
              <a:t>hat…" (vgl. Heb. 8,4-5)</a:t>
            </a:r>
          </a:p>
          <a:p>
            <a:endParaRPr lang="de-DE" sz="1000" b="1" dirty="0">
              <a:solidFill>
                <a:srgbClr val="FFC000"/>
              </a:solidFill>
            </a:endParaRPr>
          </a:p>
        </p:txBody>
      </p:sp>
      <p:pic>
        <p:nvPicPr>
          <p:cNvPr id="6" name="Grafik 5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2492895"/>
            <a:ext cx="3384376" cy="381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50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de-DE" sz="3600" b="1" dirty="0" smtClean="0">
                <a:solidFill>
                  <a:srgbClr val="FFC000"/>
                </a:solidFill>
                <a:latin typeface="+mn-lt"/>
              </a:rPr>
              <a:t>Interpretation des Alten Testaments durch das Neue Testament</a:t>
            </a:r>
            <a:endParaRPr lang="de-DE" sz="36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04056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de-DE" sz="2400" b="1" u="sng" dirty="0">
                <a:solidFill>
                  <a:srgbClr val="FFC000"/>
                </a:solidFill>
              </a:rPr>
              <a:t>1.Petrus </a:t>
            </a:r>
            <a:r>
              <a:rPr lang="de-DE" sz="2400" b="1" u="sng" dirty="0" smtClean="0">
                <a:solidFill>
                  <a:srgbClr val="FFC000"/>
                </a:solidFill>
              </a:rPr>
              <a:t>1,10-12</a:t>
            </a:r>
            <a:r>
              <a:rPr lang="de-DE" sz="2400" b="1" dirty="0" smtClean="0">
                <a:solidFill>
                  <a:srgbClr val="FFC000"/>
                </a:solidFill>
              </a:rPr>
              <a:t>: </a:t>
            </a:r>
            <a:r>
              <a:rPr lang="de-DE" sz="2400" dirty="0" smtClean="0">
                <a:solidFill>
                  <a:srgbClr val="FFC000"/>
                </a:solidFill>
              </a:rPr>
              <a:t>Die AT-Propheten forschten nach, auf welche Zeit und welche Umstände der Geist in ihnen hindeutete: </a:t>
            </a:r>
            <a:endParaRPr lang="de-DE" sz="24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400" b="1" u="sng" dirty="0">
                <a:solidFill>
                  <a:srgbClr val="FFC000"/>
                </a:solidFill>
              </a:rPr>
              <a:t>Lukas </a:t>
            </a:r>
            <a:r>
              <a:rPr lang="de-DE" sz="2400" b="1" u="sng" dirty="0" smtClean="0">
                <a:solidFill>
                  <a:srgbClr val="FFC000"/>
                </a:solidFill>
              </a:rPr>
              <a:t>24,25-27.44-48</a:t>
            </a:r>
            <a:r>
              <a:rPr lang="de-DE" sz="2400" b="1" dirty="0" smtClean="0">
                <a:solidFill>
                  <a:srgbClr val="FFC000"/>
                </a:solidFill>
              </a:rPr>
              <a:t>: </a:t>
            </a:r>
            <a:r>
              <a:rPr lang="de-DE" sz="2400" dirty="0">
                <a:solidFill>
                  <a:srgbClr val="FFC000"/>
                </a:solidFill>
              </a:rPr>
              <a:t>Jesus </a:t>
            </a:r>
            <a:r>
              <a:rPr lang="de-DE" sz="2400" dirty="0" smtClean="0">
                <a:solidFill>
                  <a:srgbClr val="FFC000"/>
                </a:solidFill>
              </a:rPr>
              <a:t>musste das Verständnis der Jünger öffnen, um die </a:t>
            </a:r>
            <a:r>
              <a:rPr lang="de-DE" sz="2400" dirty="0" smtClean="0">
                <a:solidFill>
                  <a:srgbClr val="FFC000"/>
                </a:solidFill>
              </a:rPr>
              <a:t>AT-Aussagen über </a:t>
            </a:r>
            <a:r>
              <a:rPr lang="de-DE" sz="2400" dirty="0" smtClean="0">
                <a:solidFill>
                  <a:srgbClr val="FFC000"/>
                </a:solidFill>
              </a:rPr>
              <a:t>ihn zu verstehen:</a:t>
            </a:r>
            <a:endParaRPr lang="de-DE" sz="2400" b="1" dirty="0" smtClean="0">
              <a:solidFill>
                <a:srgbClr val="FFC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de-DE" sz="8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400" b="1" u="sng" dirty="0">
                <a:solidFill>
                  <a:srgbClr val="FFC000"/>
                </a:solidFill>
              </a:rPr>
              <a:t>2. Korinther </a:t>
            </a:r>
            <a:r>
              <a:rPr lang="de-DE" sz="2400" b="1" u="sng" dirty="0" smtClean="0">
                <a:solidFill>
                  <a:srgbClr val="FFC000"/>
                </a:solidFill>
              </a:rPr>
              <a:t>3,12-18</a:t>
            </a:r>
            <a:r>
              <a:rPr lang="de-DE" sz="2400" b="1" dirty="0" smtClean="0">
                <a:solidFill>
                  <a:srgbClr val="FFC000"/>
                </a:solidFill>
              </a:rPr>
              <a:t>: </a:t>
            </a:r>
            <a:r>
              <a:rPr lang="de-DE" sz="2400" dirty="0">
                <a:solidFill>
                  <a:srgbClr val="FFC000"/>
                </a:solidFill>
              </a:rPr>
              <a:t>Eine </a:t>
            </a:r>
            <a:r>
              <a:rPr lang="de-DE" sz="2400" dirty="0" smtClean="0">
                <a:solidFill>
                  <a:srgbClr val="FFC000"/>
                </a:solidFill>
              </a:rPr>
              <a:t>Hülle verdeckt das Verständnis über die Vollendung des Alten Testaments, bis sie in Christus entfernt wird:</a:t>
            </a:r>
            <a:endParaRPr lang="de-DE" sz="2400" b="1" dirty="0" smtClean="0">
              <a:solidFill>
                <a:srgbClr val="FFC000"/>
              </a:solidFill>
            </a:endParaRPr>
          </a:p>
          <a:p>
            <a:pPr marL="400050" lvl="1" indent="0">
              <a:lnSpc>
                <a:spcPct val="90000"/>
              </a:lnSpc>
              <a:buNone/>
            </a:pPr>
            <a:endParaRPr lang="de-DE" sz="8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400" b="1" u="sng" dirty="0">
                <a:solidFill>
                  <a:srgbClr val="FFC000"/>
                </a:solidFill>
              </a:rPr>
              <a:t>Epheser </a:t>
            </a:r>
            <a:r>
              <a:rPr lang="de-DE" sz="2400" b="1" u="sng" dirty="0" smtClean="0">
                <a:solidFill>
                  <a:srgbClr val="FFC000"/>
                </a:solidFill>
              </a:rPr>
              <a:t>3,1-6</a:t>
            </a:r>
            <a:r>
              <a:rPr lang="de-DE" sz="2400" b="1" dirty="0" smtClean="0">
                <a:solidFill>
                  <a:srgbClr val="FFC000"/>
                </a:solidFill>
              </a:rPr>
              <a:t>: </a:t>
            </a:r>
            <a:r>
              <a:rPr lang="de-DE" sz="2400" dirty="0">
                <a:solidFill>
                  <a:srgbClr val="FFC000"/>
                </a:solidFill>
              </a:rPr>
              <a:t>Viele </a:t>
            </a:r>
            <a:r>
              <a:rPr lang="de-DE" sz="2400" dirty="0" smtClean="0">
                <a:solidFill>
                  <a:srgbClr val="FFC000"/>
                </a:solidFill>
              </a:rPr>
              <a:t>Aspekte des Evangeliums waren zur Zeit </a:t>
            </a:r>
            <a:r>
              <a:rPr lang="de-DE" sz="2400" dirty="0" smtClean="0">
                <a:solidFill>
                  <a:srgbClr val="FFC000"/>
                </a:solidFill>
              </a:rPr>
              <a:t>des </a:t>
            </a:r>
            <a:r>
              <a:rPr lang="de-DE" sz="2400" dirty="0" smtClean="0">
                <a:solidFill>
                  <a:srgbClr val="FFC000"/>
                </a:solidFill>
              </a:rPr>
              <a:t>Alten Testaments Geheimnisse, bis sie im Evangelium Jesu Christi offenbart wurden.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de-DE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7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C000"/>
                </a:solidFill>
                <a:latin typeface="+mn-lt"/>
              </a:rPr>
              <a:t>Unsere Entwicklung in Christus</a:t>
            </a:r>
            <a:endParaRPr lang="de-DE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8112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b="1" dirty="0" smtClean="0">
                <a:solidFill>
                  <a:srgbClr val="FFC000"/>
                </a:solidFill>
              </a:rPr>
              <a:t>Unsere Bekehrung zu Christus: "geistliche Beschneidung"</a:t>
            </a:r>
          </a:p>
          <a:p>
            <a:pPr marL="514350" indent="-514350">
              <a:buAutoNum type="arabicPeriod"/>
            </a:pPr>
            <a:r>
              <a:rPr lang="de-DE" b="1" dirty="0" smtClean="0">
                <a:solidFill>
                  <a:srgbClr val="FFC000"/>
                </a:solidFill>
              </a:rPr>
              <a:t>Grundlage der Errettung in </a:t>
            </a:r>
            <a:r>
              <a:rPr lang="de-DE" b="1" dirty="0" smtClean="0">
                <a:solidFill>
                  <a:srgbClr val="FFC000"/>
                </a:solidFill>
              </a:rPr>
              <a:t>Christus, dem </a:t>
            </a:r>
            <a:r>
              <a:rPr lang="de-DE" b="1" dirty="0" smtClean="0">
                <a:solidFill>
                  <a:srgbClr val="FFC000"/>
                </a:solidFill>
              </a:rPr>
              <a:t>"Passalamm" und "</a:t>
            </a:r>
            <a:r>
              <a:rPr lang="de-DE" b="1" dirty="0" smtClean="0">
                <a:solidFill>
                  <a:srgbClr val="FFC000"/>
                </a:solidFill>
              </a:rPr>
              <a:t>Hohen </a:t>
            </a:r>
            <a:r>
              <a:rPr lang="de-DE" b="1" dirty="0" smtClean="0">
                <a:solidFill>
                  <a:srgbClr val="FFC000"/>
                </a:solidFill>
              </a:rPr>
              <a:t>Priester"</a:t>
            </a:r>
          </a:p>
          <a:p>
            <a:pPr marL="514350" indent="-514350">
              <a:buAutoNum type="arabicPeriod"/>
            </a:pPr>
            <a:r>
              <a:rPr lang="de-DE" b="1" dirty="0" smtClean="0">
                <a:solidFill>
                  <a:srgbClr val="FFC000"/>
                </a:solidFill>
              </a:rPr>
              <a:t>Dienst des Christen als "Priester Gottes", der geistliche Opfer darbringt</a:t>
            </a:r>
          </a:p>
          <a:p>
            <a:pPr marL="514350" indent="-514350">
              <a:buAutoNum type="arabicPeriod"/>
            </a:pPr>
            <a:r>
              <a:rPr lang="de-DE" b="1" dirty="0" smtClean="0">
                <a:solidFill>
                  <a:srgbClr val="FFC000"/>
                </a:solidFill>
              </a:rPr>
              <a:t>Das Ziel des Evangeliums: "das himmlische Jerusalem" und "die ewige Herrschaft Christi auf dem Thron Davids"</a:t>
            </a:r>
          </a:p>
        </p:txBody>
      </p:sp>
    </p:spTree>
    <p:extLst>
      <p:ext uri="{BB962C8B-B14F-4D97-AF65-F5344CB8AC3E}">
        <p14:creationId xmlns:p14="http://schemas.microsoft.com/office/powerpoint/2010/main" val="39882407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C000"/>
                </a:solidFill>
                <a:latin typeface="+mn-lt"/>
              </a:rPr>
              <a:t>Die geistliche Beschneidung durch die Taufe: Kolosser 2,11-23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C000"/>
                </a:solidFill>
              </a:rPr>
              <a:t>Trennung von Tod und Sündenschuld</a:t>
            </a:r>
          </a:p>
          <a:p>
            <a:pPr marL="0" indent="0">
              <a:buNone/>
            </a:pPr>
            <a:endParaRPr lang="de-DE" b="1" dirty="0" smtClean="0">
              <a:solidFill>
                <a:srgbClr val="FFC000"/>
              </a:solidFill>
            </a:endParaRPr>
          </a:p>
          <a:p>
            <a:r>
              <a:rPr lang="de-DE" b="1" dirty="0" smtClean="0">
                <a:solidFill>
                  <a:srgbClr val="FFC000"/>
                </a:solidFill>
              </a:rPr>
              <a:t>Trennung von dem </a:t>
            </a:r>
            <a:r>
              <a:rPr lang="de-DE" b="1" dirty="0" smtClean="0">
                <a:solidFill>
                  <a:srgbClr val="FFC000"/>
                </a:solidFill>
              </a:rPr>
              <a:t>menschlichen </a:t>
            </a:r>
            <a:r>
              <a:rPr lang="de-DE" b="1" dirty="0" smtClean="0">
                <a:solidFill>
                  <a:srgbClr val="FFC000"/>
                </a:solidFill>
              </a:rPr>
              <a:t>Egoismus und von den anti-christlichen Mächten</a:t>
            </a:r>
          </a:p>
          <a:p>
            <a:pPr marL="0" indent="0">
              <a:buNone/>
            </a:pPr>
            <a:endParaRPr lang="de-DE" b="1" dirty="0" smtClean="0">
              <a:solidFill>
                <a:srgbClr val="FFC000"/>
              </a:solidFill>
            </a:endParaRPr>
          </a:p>
          <a:p>
            <a:r>
              <a:rPr lang="de-DE" b="1" dirty="0" smtClean="0">
                <a:solidFill>
                  <a:srgbClr val="FFC000"/>
                </a:solidFill>
              </a:rPr>
              <a:t>Trennung von den Elementen der Welt und den dazugehörigen Formen der Anbetung</a:t>
            </a:r>
          </a:p>
          <a:p>
            <a:pPr marL="0" indent="0">
              <a:buNone/>
            </a:pPr>
            <a:endParaRPr lang="de-DE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41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C000"/>
                </a:solidFill>
                <a:latin typeface="+mn-lt"/>
              </a:rPr>
              <a:t>Grundlage der Errettung:</a:t>
            </a:r>
            <a:br>
              <a:rPr lang="de-DE" b="1" dirty="0" smtClean="0">
                <a:solidFill>
                  <a:srgbClr val="FFC000"/>
                </a:solidFill>
                <a:latin typeface="+mn-lt"/>
              </a:rPr>
            </a:br>
            <a:r>
              <a:rPr lang="de-DE" b="1" dirty="0" smtClean="0">
                <a:solidFill>
                  <a:srgbClr val="FFC000"/>
                </a:solidFill>
                <a:latin typeface="+mn-lt"/>
              </a:rPr>
              <a:t>das Passalamm Christus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2800" dirty="0" smtClean="0">
                <a:solidFill>
                  <a:srgbClr val="FFC000"/>
                </a:solidFill>
              </a:rPr>
              <a:t>Das Opfer Christi am Kreuz erfüllte die Bedeutung des Passa: </a:t>
            </a:r>
            <a:br>
              <a:rPr lang="de-DE" sz="2800" dirty="0" smtClean="0">
                <a:solidFill>
                  <a:srgbClr val="FFC000"/>
                </a:solidFill>
              </a:rPr>
            </a:br>
            <a:r>
              <a:rPr lang="de-DE" sz="2800" dirty="0" smtClean="0">
                <a:solidFill>
                  <a:srgbClr val="FFC000"/>
                </a:solidFill>
              </a:rPr>
              <a:t>Lukas 22,15-20</a:t>
            </a:r>
            <a:br>
              <a:rPr lang="de-DE" sz="2800" dirty="0" smtClean="0">
                <a:solidFill>
                  <a:srgbClr val="FFC000"/>
                </a:solidFill>
              </a:rPr>
            </a:br>
            <a:endParaRPr lang="de-DE" sz="28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>
                <a:solidFill>
                  <a:srgbClr val="FFC000"/>
                </a:solidFill>
              </a:rPr>
              <a:t>Jesus erfüllte die Bedingungen des Passalammes,  dadurch dass seine Knochen am Kreuz nicht gebrochen wurden: </a:t>
            </a:r>
            <a:br>
              <a:rPr lang="de-DE" sz="2800" dirty="0" smtClean="0">
                <a:solidFill>
                  <a:srgbClr val="FFC000"/>
                </a:solidFill>
              </a:rPr>
            </a:br>
            <a:r>
              <a:rPr lang="de-DE" sz="2800" dirty="0" smtClean="0">
                <a:solidFill>
                  <a:srgbClr val="FFC000"/>
                </a:solidFill>
              </a:rPr>
              <a:t>2. Mose 12,46; Johannes 19,31-36</a:t>
            </a:r>
            <a:br>
              <a:rPr lang="de-DE" sz="2800" dirty="0" smtClean="0">
                <a:solidFill>
                  <a:srgbClr val="FFC000"/>
                </a:solidFill>
              </a:rPr>
            </a:br>
            <a:endParaRPr lang="de-DE" sz="28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>
                <a:solidFill>
                  <a:srgbClr val="FFC000"/>
                </a:solidFill>
              </a:rPr>
              <a:t>Das gesamte Leben eines Christen ist eine Passafeier gegründet auf dem Passalamm Christus mit dem ungesäuertem Brot der Wahrheit und der Ehrlichkeit</a:t>
            </a:r>
            <a:r>
              <a:rPr lang="de-DE" sz="2800" smtClean="0">
                <a:solidFill>
                  <a:srgbClr val="FFC000"/>
                </a:solidFill>
              </a:rPr>
              <a:t>: </a:t>
            </a:r>
            <a:br>
              <a:rPr lang="de-DE" sz="2800" smtClean="0">
                <a:solidFill>
                  <a:srgbClr val="FFC000"/>
                </a:solidFill>
              </a:rPr>
            </a:br>
            <a:r>
              <a:rPr lang="de-DE" sz="2800" smtClean="0">
                <a:solidFill>
                  <a:srgbClr val="FFC000"/>
                </a:solidFill>
              </a:rPr>
              <a:t>1</a:t>
            </a:r>
            <a:r>
              <a:rPr lang="de-DE" sz="2800" dirty="0" smtClean="0">
                <a:solidFill>
                  <a:srgbClr val="FFC000"/>
                </a:solidFill>
              </a:rPr>
              <a:t>. Korinther 5,7-8</a:t>
            </a:r>
            <a:endParaRPr lang="de-DE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86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C000"/>
                </a:solidFill>
                <a:latin typeface="+mn-lt"/>
              </a:rPr>
              <a:t>Grundlage der Errettung: </a:t>
            </a:r>
            <a:br>
              <a:rPr lang="de-DE" b="1" dirty="0" smtClean="0">
                <a:solidFill>
                  <a:srgbClr val="FFC000"/>
                </a:solidFill>
                <a:latin typeface="+mn-lt"/>
              </a:rPr>
            </a:br>
            <a:r>
              <a:rPr lang="de-DE" b="1" dirty="0" smtClean="0">
                <a:solidFill>
                  <a:srgbClr val="FFC000"/>
                </a:solidFill>
                <a:latin typeface="+mn-lt"/>
              </a:rPr>
              <a:t>der Hoher Priester Jesus Christus</a:t>
            </a:r>
            <a:endParaRPr lang="de-DE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u="sng" dirty="0" smtClean="0">
                <a:solidFill>
                  <a:srgbClr val="FFC000"/>
                </a:solidFill>
              </a:rPr>
              <a:t>Hebräer 9,11-14</a:t>
            </a:r>
            <a:r>
              <a:rPr lang="de-DE" sz="2400" b="1" dirty="0" smtClean="0">
                <a:solidFill>
                  <a:srgbClr val="FFC000"/>
                </a:solidFill>
              </a:rPr>
              <a:t>:</a:t>
            </a:r>
          </a:p>
          <a:p>
            <a:pPr marL="0" indent="0">
              <a:buNone/>
            </a:pPr>
            <a:endParaRPr lang="de-DE" sz="8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de-DE" sz="2400" dirty="0" smtClean="0">
                <a:solidFill>
                  <a:srgbClr val="FFC000"/>
                </a:solidFill>
              </a:rPr>
              <a:t>11) </a:t>
            </a:r>
            <a:r>
              <a:rPr lang="de-DE" sz="2400" dirty="0">
                <a:solidFill>
                  <a:srgbClr val="FFC000"/>
                </a:solidFill>
              </a:rPr>
              <a:t>Christus aber ist gekommen als </a:t>
            </a:r>
            <a:r>
              <a:rPr lang="de-DE" sz="2400" dirty="0" smtClean="0"/>
              <a:t>Hoher Priester </a:t>
            </a:r>
            <a:r>
              <a:rPr lang="de-DE" sz="2400" dirty="0"/>
              <a:t>der zukünftigen Güter </a:t>
            </a:r>
            <a:r>
              <a:rPr lang="de-DE" sz="2400" dirty="0">
                <a:solidFill>
                  <a:srgbClr val="FFC000"/>
                </a:solidFill>
              </a:rPr>
              <a:t>und ist durch das größere und vollkommenere Zelt - das nicht mit Händen gemacht, das heißt, nicht von dieser Schöpfung ist -  </a:t>
            </a:r>
            <a:r>
              <a:rPr lang="de-DE" sz="2400" dirty="0" smtClean="0">
                <a:solidFill>
                  <a:srgbClr val="FFC000"/>
                </a:solidFill>
              </a:rPr>
              <a:t>12) </a:t>
            </a:r>
            <a:r>
              <a:rPr lang="de-DE" sz="2400" dirty="0">
                <a:solidFill>
                  <a:srgbClr val="FFC000"/>
                </a:solidFill>
              </a:rPr>
              <a:t>und nicht mit Blut von Böcken und Kälbern, sondern </a:t>
            </a:r>
            <a:r>
              <a:rPr lang="de-DE" sz="2400" dirty="0"/>
              <a:t>mit seinem eigenen Blut ein für allemal in das Heiligtum hineingegangen </a:t>
            </a:r>
            <a:r>
              <a:rPr lang="de-DE" sz="2400" dirty="0">
                <a:solidFill>
                  <a:srgbClr val="FFC000"/>
                </a:solidFill>
              </a:rPr>
              <a:t>und hat uns eine ewige Erlösung erworben.  </a:t>
            </a:r>
            <a:r>
              <a:rPr lang="de-DE" sz="2400" dirty="0" smtClean="0">
                <a:solidFill>
                  <a:srgbClr val="FFC000"/>
                </a:solidFill>
              </a:rPr>
              <a:t>13) </a:t>
            </a:r>
            <a:r>
              <a:rPr lang="de-DE" sz="2400" dirty="0">
                <a:solidFill>
                  <a:srgbClr val="FFC000"/>
                </a:solidFill>
              </a:rPr>
              <a:t>Denn wenn das Blut von Böcken und Stieren und die Asche einer jungen Kuh, auf die Unreinen gesprengt, zur Reinheit des Fleisches heiligt,  </a:t>
            </a:r>
            <a:r>
              <a:rPr lang="de-DE" sz="2400" dirty="0" smtClean="0">
                <a:solidFill>
                  <a:srgbClr val="FFC000"/>
                </a:solidFill>
              </a:rPr>
              <a:t>14) wie viel </a:t>
            </a:r>
            <a:r>
              <a:rPr lang="de-DE" sz="2400" dirty="0">
                <a:solidFill>
                  <a:srgbClr val="FFC000"/>
                </a:solidFill>
              </a:rPr>
              <a:t>mehr wird das Blut des Christus, der </a:t>
            </a:r>
            <a:r>
              <a:rPr lang="de-DE" sz="2400" dirty="0"/>
              <a:t>sich selbst durch den ewigen Geist als Opfer ohne Fehler Gott dargebracht hat</a:t>
            </a:r>
            <a:r>
              <a:rPr lang="de-DE" sz="2400" dirty="0">
                <a:solidFill>
                  <a:srgbClr val="FFC000"/>
                </a:solidFill>
              </a:rPr>
              <a:t>, euer Gewissen reinigen von toten Werken, damit ihr dem lebendigen Gott dient! </a:t>
            </a:r>
          </a:p>
        </p:txBody>
      </p:sp>
    </p:spTree>
    <p:extLst>
      <p:ext uri="{BB962C8B-B14F-4D97-AF65-F5344CB8AC3E}">
        <p14:creationId xmlns:p14="http://schemas.microsoft.com/office/powerpoint/2010/main" val="4240956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C000"/>
                </a:solidFill>
                <a:latin typeface="+mn-lt"/>
              </a:rPr>
              <a:t>Das heilige, königliche Priestertum</a:t>
            </a:r>
            <a:endParaRPr lang="de-DE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4000" b="1" i="1" dirty="0" smtClean="0">
                <a:solidFill>
                  <a:srgbClr val="FFC000"/>
                </a:solidFill>
              </a:rPr>
              <a:t>1. Petrus 2,5.9</a:t>
            </a:r>
            <a:r>
              <a:rPr lang="de-DE" sz="4000" b="1" dirty="0" smtClean="0">
                <a:solidFill>
                  <a:srgbClr val="FFC000"/>
                </a:solidFill>
              </a:rPr>
              <a:t>:</a:t>
            </a:r>
            <a:r>
              <a:rPr lang="de-DE" b="1" dirty="0" smtClean="0">
                <a:solidFill>
                  <a:srgbClr val="FFC000"/>
                </a:solidFill>
              </a:rPr>
              <a:t>   </a:t>
            </a:r>
          </a:p>
          <a:p>
            <a:pPr marL="0" indent="0">
              <a:buNone/>
            </a:pPr>
            <a:endParaRPr lang="de-DE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de-DE" sz="4100" dirty="0" smtClean="0">
                <a:solidFill>
                  <a:srgbClr val="FFC000"/>
                </a:solidFill>
              </a:rPr>
              <a:t>"…lasst </a:t>
            </a:r>
            <a:r>
              <a:rPr lang="de-DE" sz="4100" dirty="0">
                <a:solidFill>
                  <a:srgbClr val="FFC000"/>
                </a:solidFill>
              </a:rPr>
              <a:t>euch auch selbst als lebendige Steine aufbauen, als ein geistliches Haus, </a:t>
            </a:r>
            <a:r>
              <a:rPr lang="de-DE" sz="4100" b="1" dirty="0"/>
              <a:t>ein heiliges Priestertum, um geistliche Schlachtopfer darzubringen</a:t>
            </a:r>
            <a:r>
              <a:rPr lang="de-DE" sz="4100" dirty="0">
                <a:solidFill>
                  <a:srgbClr val="FFC000"/>
                </a:solidFill>
              </a:rPr>
              <a:t>, Gott wohlannehmbar durch Jesus Christus! </a:t>
            </a:r>
            <a:r>
              <a:rPr lang="de-DE" sz="4100" dirty="0" smtClean="0">
                <a:solidFill>
                  <a:srgbClr val="FFC000"/>
                </a:solidFill>
              </a:rPr>
              <a:t>… Ihr </a:t>
            </a:r>
            <a:r>
              <a:rPr lang="de-DE" sz="4100" dirty="0">
                <a:solidFill>
                  <a:srgbClr val="FFC000"/>
                </a:solidFill>
              </a:rPr>
              <a:t>aber seid ein auserwähltes Geschlecht, </a:t>
            </a:r>
            <a:r>
              <a:rPr lang="de-DE" sz="4100" b="1" dirty="0"/>
              <a:t>ein königliches Priestertum</a:t>
            </a:r>
            <a:r>
              <a:rPr lang="de-DE" sz="4100" dirty="0">
                <a:solidFill>
                  <a:srgbClr val="FFC000"/>
                </a:solidFill>
              </a:rPr>
              <a:t>, eine heilige Nation, ein Volk zum Besitztum, damit ihr die Tugenden dessen verkündigt, der euch aus der Finsternis zu seinem wunderbaren Licht berufen </a:t>
            </a:r>
            <a:r>
              <a:rPr lang="de-DE" sz="4100" dirty="0" smtClean="0">
                <a:solidFill>
                  <a:srgbClr val="FFC000"/>
                </a:solidFill>
              </a:rPr>
              <a:t>hat" </a:t>
            </a:r>
            <a:endParaRPr lang="en-US" sz="41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291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Autofit/>
          </a:bodyPr>
          <a:lstStyle/>
          <a:p>
            <a:r>
              <a:rPr lang="de-DE" sz="3600" b="1" dirty="0" smtClean="0">
                <a:solidFill>
                  <a:srgbClr val="FFC000"/>
                </a:solidFill>
                <a:latin typeface="+mn-lt"/>
              </a:rPr>
              <a:t>Das gesamte Leben als Opfer und priesterlicher Gottesdienst:</a:t>
            </a:r>
            <a:br>
              <a:rPr lang="de-DE" sz="3600" b="1" dirty="0" smtClean="0">
                <a:solidFill>
                  <a:srgbClr val="FFC000"/>
                </a:solidFill>
                <a:latin typeface="+mn-lt"/>
              </a:rPr>
            </a:br>
            <a:r>
              <a:rPr lang="de-DE" sz="3600" b="1" dirty="0" smtClean="0">
                <a:solidFill>
                  <a:srgbClr val="FFC000"/>
                </a:solidFill>
                <a:latin typeface="+mn-lt"/>
              </a:rPr>
              <a:t> </a:t>
            </a:r>
            <a:endParaRPr lang="de-DE" sz="36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i="1" dirty="0">
                <a:solidFill>
                  <a:srgbClr val="FFC000"/>
                </a:solidFill>
              </a:rPr>
              <a:t>Römerbrief </a:t>
            </a:r>
            <a:r>
              <a:rPr lang="de-DE" b="1" i="1" dirty="0" smtClean="0">
                <a:solidFill>
                  <a:srgbClr val="FFC000"/>
                </a:solidFill>
              </a:rPr>
              <a:t>12,1-2:</a:t>
            </a:r>
            <a:endParaRPr lang="de-DE" i="1" dirty="0" smtClean="0">
              <a:solidFill>
                <a:srgbClr val="FFC000"/>
              </a:solidFill>
            </a:endParaRPr>
          </a:p>
          <a:p>
            <a:pPr marL="400050" lvl="1" indent="0">
              <a:buNone/>
            </a:pPr>
            <a:r>
              <a:rPr lang="de-DE" dirty="0" smtClean="0">
                <a:solidFill>
                  <a:srgbClr val="FFC000"/>
                </a:solidFill>
              </a:rPr>
              <a:t>"1) Ich </a:t>
            </a:r>
            <a:r>
              <a:rPr lang="de-DE" dirty="0">
                <a:solidFill>
                  <a:srgbClr val="FFC000"/>
                </a:solidFill>
              </a:rPr>
              <a:t>ermahne euch nun, Brüder, durch die Erbarmungen Gottes, eure Leiber darzustellen als ein </a:t>
            </a:r>
            <a:r>
              <a:rPr lang="de-DE" b="1" dirty="0"/>
              <a:t>lebendiges, heiliges, Gott wohlgefälliges Opfer, was euer vernünftiger Gottesdienst ist</a:t>
            </a:r>
            <a:r>
              <a:rPr lang="de-DE" dirty="0">
                <a:solidFill>
                  <a:srgbClr val="FFC000"/>
                </a:solidFill>
              </a:rPr>
              <a:t>.  </a:t>
            </a:r>
            <a:r>
              <a:rPr lang="de-DE" dirty="0" smtClean="0">
                <a:solidFill>
                  <a:srgbClr val="FFC000"/>
                </a:solidFill>
              </a:rPr>
              <a:t>2) </a:t>
            </a:r>
            <a:r>
              <a:rPr lang="de-DE" dirty="0">
                <a:solidFill>
                  <a:srgbClr val="FFC000"/>
                </a:solidFill>
              </a:rPr>
              <a:t>Und seid nicht gleichförmig dieser Welt, sondern werdet verwandelt durch die Erneuerung des Sinnes, </a:t>
            </a:r>
            <a:r>
              <a:rPr lang="de-DE" dirty="0" smtClean="0">
                <a:solidFill>
                  <a:srgbClr val="FFC000"/>
                </a:solidFill>
              </a:rPr>
              <a:t>dass </a:t>
            </a:r>
            <a:r>
              <a:rPr lang="de-DE" dirty="0">
                <a:solidFill>
                  <a:srgbClr val="FFC000"/>
                </a:solidFill>
              </a:rPr>
              <a:t>ihr prüfen mögt, was der Wille Gottes ist: das Gute und Wohlgefällige und </a:t>
            </a:r>
            <a:r>
              <a:rPr lang="de-DE" dirty="0" smtClean="0">
                <a:solidFill>
                  <a:srgbClr val="FFC000"/>
                </a:solidFill>
              </a:rPr>
              <a:t>Vollkommene."</a:t>
            </a:r>
            <a:endParaRPr lang="de-DE" dirty="0">
              <a:solidFill>
                <a:srgbClr val="FFC000"/>
              </a:solidFill>
            </a:endParaRPr>
          </a:p>
          <a:p>
            <a:endParaRPr lang="de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3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864</Words>
  <Application>Microsoft Office PowerPoint</Application>
  <PresentationFormat>Bildschirmpräsentation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</vt:lpstr>
      <vt:lpstr>PowerPoint-Präsentation</vt:lpstr>
      <vt:lpstr>AT-Schatten der NT-Botschaft</vt:lpstr>
      <vt:lpstr>Interpretation des Alten Testaments durch das Neue Testament</vt:lpstr>
      <vt:lpstr>Unsere Entwicklung in Christus</vt:lpstr>
      <vt:lpstr>Die geistliche Beschneidung durch die Taufe: Kolosser 2,11-23</vt:lpstr>
      <vt:lpstr>Grundlage der Errettung: das Passalamm Christus</vt:lpstr>
      <vt:lpstr>Grundlage der Errettung:  der Hoher Priester Jesus Christus</vt:lpstr>
      <vt:lpstr>Das heilige, königliche Priestertum</vt:lpstr>
      <vt:lpstr>Das gesamte Leben als Opfer und priesterlicher Gottesdienst:  </vt:lpstr>
      <vt:lpstr>Beispiele geistlicher Opfer  im Neuen Testament</vt:lpstr>
      <vt:lpstr>Beispiele geistlicher Opfer  im Neuen Testament</vt:lpstr>
      <vt:lpstr>Gottes Bestimmungen für den Dienst im Alten und Neuen Testament</vt:lpstr>
      <vt:lpstr>Unterschiede zwischen dem Alten und dem Neuen Testament</vt:lpstr>
      <vt:lpstr>Ziele des Evangeliums Jesu Christi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Glenn</dc:creator>
  <cp:lastModifiedBy>Glenn</cp:lastModifiedBy>
  <cp:revision>115</cp:revision>
  <dcterms:created xsi:type="dcterms:W3CDTF">2013-01-29T10:29:19Z</dcterms:created>
  <dcterms:modified xsi:type="dcterms:W3CDTF">2013-09-19T16:51:43Z</dcterms:modified>
</cp:coreProperties>
</file>